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1" r:id="rId4"/>
    <p:sldMasterId id="2147483738" r:id="rId5"/>
    <p:sldMasterId id="2147483743" r:id="rId6"/>
    <p:sldMasterId id="2147483767" r:id="rId7"/>
  </p:sldMasterIdLst>
  <p:notesMasterIdLst>
    <p:notesMasterId r:id="rId33"/>
  </p:notesMasterIdLst>
  <p:handoutMasterIdLst>
    <p:handoutMasterId r:id="rId34"/>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7" r:id="rId26"/>
    <p:sldId id="274" r:id="rId27"/>
    <p:sldId id="281" r:id="rId28"/>
    <p:sldId id="282" r:id="rId29"/>
    <p:sldId id="275" r:id="rId30"/>
    <p:sldId id="276" r:id="rId31"/>
    <p:sldId id="278" r:id="rId32"/>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Candara" panose="020E050203030302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varScale="1">
        <p:scale>
          <a:sx n="55" d="100"/>
          <a:sy n="55" d="100"/>
        </p:scale>
        <p:origin x="1036" y="4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4" d="100"/>
          <a:sy n="104" d="100"/>
        </p:scale>
        <p:origin x="148" y="-15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5.fntdata"/><Relationship Id="rId21" Type="http://schemas.openxmlformats.org/officeDocument/2006/relationships/slide" Target="slides/slide14.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685800"/>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235826"/>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86250" y="457200"/>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0" y="152400"/>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ndara" pitchFamily="34" charset="0"/>
                <a:cs typeface="Arial" pitchFamily="34" charset="0"/>
              </a:rPr>
              <a:t>UNIX                                                  				VI Editor</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Candara" pitchFamily="34" charset="0"/>
                <a:cs typeface="Arial" pitchFamily="34" charset="0"/>
              </a:rPr>
              <a:t>		 Page 05-</a:t>
            </a:r>
            <a:fld id="{BD9FB300-F9DC-4669-88F4-967ABA23CC04}" type="slidenum">
              <a:rPr lang="en-US" sz="10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Candara" pitchFamily="34" charset="0"/>
                <a:cs typeface="Arial" pitchFamily="34" charset="0"/>
              </a:rPr>
              <a:t> </a:t>
            </a:r>
          </a:p>
          <a:p>
            <a:r>
              <a:rPr lang="en-US" sz="10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vmlDrawing" Target="../drawings/vmlDrawing7.vml"/><Relationship Id="rId5" Type="http://schemas.openxmlformats.org/officeDocument/2006/relationships/image" Target="../media/image48.emf"/><Relationship Id="rId4" Type="http://schemas.openxmlformats.org/officeDocument/2006/relationships/oleObject" Target="../embeddings/oleObject7.bin"/></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934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970088" y="839788"/>
            <a:ext cx="4672012" cy="3503612"/>
          </a:xfrm>
          <a:ln/>
        </p:spPr>
      </p:sp>
      <p:sp>
        <p:nvSpPr>
          <p:cNvPr id="35844" name="Rectangle 3"/>
          <p:cNvSpPr>
            <a:spLocks noGrp="1" noChangeArrowheads="1"/>
          </p:cNvSpPr>
          <p:nvPr>
            <p:ph type="body" idx="1"/>
          </p:nvPr>
        </p:nvSpPr>
        <p:spPr>
          <a:xfrm>
            <a:off x="1982788" y="4570414"/>
            <a:ext cx="4646612" cy="3963987"/>
          </a:xfrm>
          <a:noFill/>
          <a:ln/>
        </p:spPr>
        <p:txBody>
          <a:bodyPr/>
          <a:lstStyle/>
          <a:p>
            <a:pPr eaLnBrk="1" hangingPunct="1"/>
            <a:r>
              <a:rPr lang="en-US" b="1" u="sng" dirty="0"/>
              <a:t>Search and repeat commands:</a:t>
            </a:r>
          </a:p>
          <a:p>
            <a:pPr eaLnBrk="1" hangingPunct="1"/>
            <a:endParaRPr lang="en-US" u="sng" dirty="0"/>
          </a:p>
          <a:p>
            <a:pPr eaLnBrk="1" hangingPunct="1"/>
            <a:r>
              <a:rPr lang="en-US" b="1" u="sng" dirty="0"/>
              <a:t>Command</a:t>
            </a:r>
            <a:r>
              <a:rPr lang="en-US" dirty="0"/>
              <a:t>		</a:t>
            </a:r>
            <a:r>
              <a:rPr lang="en-US" b="1" u="sng" dirty="0"/>
              <a:t>Function</a:t>
            </a:r>
          </a:p>
          <a:p>
            <a:pPr eaLnBrk="1" hangingPunct="1">
              <a:buFontTx/>
              <a:buChar char="•"/>
            </a:pPr>
            <a:r>
              <a:rPr lang="en-US" dirty="0"/>
              <a:t> /</a:t>
            </a:r>
            <a:r>
              <a:rPr lang="en-US" i="1" dirty="0"/>
              <a:t>pat</a:t>
            </a:r>
            <a:r>
              <a:rPr lang="en-US" dirty="0"/>
              <a:t>		Searches forward for pattern </a:t>
            </a:r>
            <a:r>
              <a:rPr lang="en-US" i="1" dirty="0"/>
              <a:t>pat</a:t>
            </a:r>
            <a:endParaRPr lang="en-US" dirty="0"/>
          </a:p>
          <a:p>
            <a:pPr eaLnBrk="1" hangingPunct="1">
              <a:buFontTx/>
              <a:buChar char="•"/>
            </a:pPr>
            <a:r>
              <a:rPr lang="en-US" dirty="0"/>
              <a:t> ?</a:t>
            </a:r>
            <a:r>
              <a:rPr lang="en-US" i="1" dirty="0"/>
              <a:t>pat</a:t>
            </a:r>
            <a:r>
              <a:rPr lang="en-US" dirty="0"/>
              <a:t>		Searches backward for pattern </a:t>
            </a:r>
            <a:r>
              <a:rPr lang="en-US" i="1" dirty="0"/>
              <a:t>pat</a:t>
            </a:r>
            <a:endParaRPr lang="en-US" dirty="0"/>
          </a:p>
          <a:p>
            <a:pPr eaLnBrk="1" hangingPunct="1">
              <a:buFontTx/>
              <a:buChar char="•"/>
            </a:pPr>
            <a:r>
              <a:rPr lang="en-US" dirty="0"/>
              <a:t> n		Repeats search in same direction as previous 		search (no repeat factor)</a:t>
            </a:r>
          </a:p>
          <a:p>
            <a:pPr eaLnBrk="1" hangingPunct="1">
              <a:buFontTx/>
              <a:buChar char="•"/>
            </a:pPr>
            <a:r>
              <a:rPr lang="en-US" dirty="0"/>
              <a:t>N		Repeats search in opposite direction as previous 		search (no repeat factor)</a:t>
            </a:r>
          </a:p>
          <a:p>
            <a:pPr eaLnBrk="1" hangingPunct="1">
              <a:buFontTx/>
              <a:buChar char="•"/>
            </a:pPr>
            <a:r>
              <a:rPr lang="en-US" dirty="0" err="1"/>
              <a:t>f</a:t>
            </a:r>
            <a:r>
              <a:rPr lang="en-US" i="1" dirty="0" err="1"/>
              <a:t>ch</a:t>
            </a:r>
            <a:r>
              <a:rPr lang="en-US" dirty="0"/>
              <a:t>		Moves cursor forward to first occurrence of character 		</a:t>
            </a:r>
            <a:r>
              <a:rPr lang="en-US" dirty="0" err="1"/>
              <a:t>ch</a:t>
            </a:r>
            <a:r>
              <a:rPr lang="en-US" dirty="0"/>
              <a:t> in current line</a:t>
            </a:r>
          </a:p>
          <a:p>
            <a:pPr eaLnBrk="1" hangingPunct="1"/>
            <a:endParaRPr lang="en-US" dirty="0"/>
          </a:p>
        </p:txBody>
      </p:sp>
    </p:spTree>
    <p:extLst>
      <p:ext uri="{BB962C8B-B14F-4D97-AF65-F5344CB8AC3E}">
        <p14:creationId xmlns:p14="http://schemas.microsoft.com/office/powerpoint/2010/main" val="108955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Rot="1" noChangeAspect="1" noChangeArrowheads="1" noTextEdit="1"/>
          </p:cNvSpPr>
          <p:nvPr>
            <p:ph type="sldImg"/>
          </p:nvPr>
        </p:nvSpPr>
        <p:spPr>
          <a:xfrm>
            <a:off x="1970088" y="839788"/>
            <a:ext cx="4672012" cy="3503612"/>
          </a:xfrm>
          <a:ln/>
        </p:spPr>
      </p:sp>
      <p:sp>
        <p:nvSpPr>
          <p:cNvPr id="2053" name="Rectangle 3"/>
          <p:cNvSpPr>
            <a:spLocks noGrp="1" noChangeArrowheads="1"/>
          </p:cNvSpPr>
          <p:nvPr>
            <p:ph type="body" idx="1"/>
          </p:nvPr>
        </p:nvSpPr>
        <p:spPr>
          <a:xfrm>
            <a:off x="2039551" y="4409954"/>
            <a:ext cx="4586881" cy="3940672"/>
          </a:xfrm>
          <a:noFill/>
          <a:ln/>
        </p:spPr>
        <p:txBody>
          <a:bodyPr/>
          <a:lstStyle/>
          <a:p>
            <a:pPr eaLnBrk="1" hangingPunct="1"/>
            <a:r>
              <a:rPr lang="en-US" dirty="0"/>
              <a:t>To edit the behavior of vi editor. There are many options which can be used with :set command</a:t>
            </a:r>
          </a:p>
          <a:p>
            <a:pPr eaLnBrk="1" hangingPunct="1"/>
            <a:endParaRPr lang="en-US" dirty="0"/>
          </a:p>
          <a:p>
            <a:pPr eaLnBrk="1" hangingPunct="1"/>
            <a:r>
              <a:rPr lang="en-US" dirty="0"/>
              <a:t>To get the list of all options in set command use</a:t>
            </a:r>
          </a:p>
          <a:p>
            <a:pPr eaLnBrk="1" hangingPunct="1"/>
            <a:r>
              <a:rPr lang="en-US" dirty="0"/>
              <a:t> </a:t>
            </a:r>
            <a:r>
              <a:rPr lang="en-US" b="1" dirty="0"/>
              <a:t>:set all</a:t>
            </a:r>
          </a:p>
          <a:p>
            <a:pPr eaLnBrk="1" hangingPunct="1"/>
            <a:r>
              <a:rPr lang="en-US" b="1" dirty="0"/>
              <a:t>Some more commands</a:t>
            </a:r>
          </a:p>
          <a:p>
            <a:pPr eaLnBrk="1" hangingPunct="1"/>
            <a:endParaRPr lang="en-US" b="1" dirty="0"/>
          </a:p>
          <a:p>
            <a:pPr eaLnBrk="1" hangingPunct="1"/>
            <a:endParaRPr lang="en-US" dirty="0"/>
          </a:p>
        </p:txBody>
      </p:sp>
      <p:graphicFrame>
        <p:nvGraphicFramePr>
          <p:cNvPr id="2050" name="Object 5"/>
          <p:cNvGraphicFramePr>
            <a:graphicFrameLocks noChangeAspect="1"/>
          </p:cNvGraphicFramePr>
          <p:nvPr/>
        </p:nvGraphicFramePr>
        <p:xfrm>
          <a:off x="2039072" y="5448784"/>
          <a:ext cx="4638453" cy="3012311"/>
        </p:xfrm>
        <a:graphic>
          <a:graphicData uri="http://schemas.openxmlformats.org/presentationml/2006/ole">
            <mc:AlternateContent xmlns:mc="http://schemas.openxmlformats.org/markup-compatibility/2006">
              <mc:Choice xmlns:v="urn:schemas-microsoft-com:vml" Requires="v">
                <p:oleObj spid="_x0000_s35865" name="Document" r:id="rId4" imgW="5627074" imgH="2755425" progId="Word.Document.8">
                  <p:embed/>
                </p:oleObj>
              </mc:Choice>
              <mc:Fallback>
                <p:oleObj name="Document" r:id="rId4" imgW="5627074" imgH="2755425"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9072" y="5448784"/>
                        <a:ext cx="4638453" cy="301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61175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Rot="1" noChangeAspect="1" noChangeArrowheads="1" noTextEdit="1"/>
          </p:cNvSpPr>
          <p:nvPr>
            <p:ph type="sldImg"/>
          </p:nvPr>
        </p:nvSpPr>
        <p:spPr>
          <a:xfrm>
            <a:off x="1970088" y="839788"/>
            <a:ext cx="4672012" cy="3503612"/>
          </a:xfrm>
          <a:ln/>
        </p:spPr>
      </p:sp>
      <p:sp>
        <p:nvSpPr>
          <p:cNvPr id="36868" name="Rectangle 3"/>
          <p:cNvSpPr>
            <a:spLocks noGrp="1" noChangeArrowheads="1"/>
          </p:cNvSpPr>
          <p:nvPr>
            <p:ph type="body" idx="1"/>
          </p:nvPr>
        </p:nvSpPr>
        <p:spPr>
          <a:xfrm>
            <a:off x="1982788" y="4490977"/>
            <a:ext cx="4646612" cy="4043423"/>
          </a:xfrm>
          <a:noFill/>
          <a:ln/>
        </p:spPr>
        <p:txBody>
          <a:bodyPr/>
          <a:lstStyle/>
          <a:p>
            <a:pPr eaLnBrk="1" hangingPunct="1"/>
            <a:r>
              <a:rPr lang="en-US" b="1" u="sng" dirty="0"/>
              <a:t>Operators</a:t>
            </a:r>
          </a:p>
          <a:p>
            <a:pPr eaLnBrk="1" hangingPunct="1"/>
            <a:endParaRPr lang="en-US" b="1" u="sng" dirty="0"/>
          </a:p>
          <a:p>
            <a:pPr eaLnBrk="1" hangingPunct="1"/>
            <a:r>
              <a:rPr lang="en-US" dirty="0"/>
              <a:t>vi uses a number of operators which can be used along with commands to perform complex editing functions. The most commonly used operators are:</a:t>
            </a:r>
          </a:p>
          <a:p>
            <a:pPr eaLnBrk="1" hangingPunct="1"/>
            <a:r>
              <a:rPr lang="en-US" dirty="0"/>
              <a:t>	d – delete</a:t>
            </a:r>
          </a:p>
          <a:p>
            <a:pPr eaLnBrk="1" hangingPunct="1"/>
            <a:r>
              <a:rPr lang="en-US" dirty="0"/>
              <a:t>	c – change</a:t>
            </a:r>
          </a:p>
          <a:p>
            <a:pPr eaLnBrk="1" hangingPunct="1"/>
            <a:r>
              <a:rPr lang="en-US" dirty="0"/>
              <a:t>	</a:t>
            </a:r>
            <a:r>
              <a:rPr lang="en-US" dirty="0" err="1"/>
              <a:t>yy</a:t>
            </a:r>
            <a:r>
              <a:rPr lang="en-US" dirty="0"/>
              <a:t> – yank (copy)</a:t>
            </a:r>
          </a:p>
          <a:p>
            <a:pPr eaLnBrk="1" hangingPunct="1"/>
            <a:r>
              <a:rPr lang="en-US" dirty="0"/>
              <a:t>	! – filter to act on text</a:t>
            </a:r>
          </a:p>
          <a:p>
            <a:pPr eaLnBrk="1" hangingPunct="1"/>
            <a:r>
              <a:rPr lang="en-US" dirty="0"/>
              <a:t>Operators can work only when combined with a command or itself. The operators also take a repeat factor.</a:t>
            </a:r>
          </a:p>
          <a:p>
            <a:pPr eaLnBrk="1" hangingPunct="1"/>
            <a:endParaRPr lang="en-US" b="1" dirty="0"/>
          </a:p>
          <a:p>
            <a:pPr eaLnBrk="1" hangingPunct="1"/>
            <a:r>
              <a:rPr lang="en-US" b="1" u="sng" dirty="0"/>
              <a:t>Some samples of using operators:</a:t>
            </a:r>
          </a:p>
          <a:p>
            <a:pPr eaLnBrk="1" hangingPunct="1"/>
            <a:endParaRPr lang="en-US" u="sng" dirty="0"/>
          </a:p>
          <a:p>
            <a:pPr eaLnBrk="1" hangingPunct="1"/>
            <a:r>
              <a:rPr lang="en-US" b="1" u="sng" dirty="0"/>
              <a:t>Command</a:t>
            </a:r>
            <a:r>
              <a:rPr lang="en-US" dirty="0"/>
              <a:t>	</a:t>
            </a:r>
            <a:r>
              <a:rPr lang="en-US" b="1" u="sng" dirty="0"/>
              <a:t>Function</a:t>
            </a:r>
          </a:p>
          <a:p>
            <a:pPr eaLnBrk="1" hangingPunct="1"/>
            <a:r>
              <a:rPr lang="en-US" dirty="0"/>
              <a:t>d$ or D	Deletes from cursor to end of line</a:t>
            </a:r>
          </a:p>
          <a:p>
            <a:pPr eaLnBrk="1" hangingPunct="1"/>
            <a:r>
              <a:rPr lang="en-US" dirty="0"/>
              <a:t>5dd	Deletes five lines</a:t>
            </a:r>
          </a:p>
          <a:p>
            <a:pPr eaLnBrk="1" hangingPunct="1"/>
            <a:r>
              <a:rPr lang="en-US" dirty="0"/>
              <a:t>d/</a:t>
            </a:r>
            <a:r>
              <a:rPr lang="en-US" i="1" dirty="0" err="1"/>
              <a:t>endif</a:t>
            </a:r>
            <a:r>
              <a:rPr lang="en-US" dirty="0"/>
              <a:t>	Deletes from cursor up to the first occurrence of the string </a:t>
            </a:r>
            <a:r>
              <a:rPr lang="en-US" i="1" dirty="0" err="1"/>
              <a:t>endif</a:t>
            </a:r>
            <a:r>
              <a:rPr lang="en-US" dirty="0"/>
              <a:t> in 	the forward direction</a:t>
            </a:r>
          </a:p>
          <a:p>
            <a:pPr eaLnBrk="1" hangingPunct="1"/>
            <a:r>
              <a:rPr lang="en-US" dirty="0"/>
              <a:t>d30G	Deletes from cursor up to line number 30</a:t>
            </a:r>
          </a:p>
          <a:p>
            <a:pPr eaLnBrk="1" hangingPunct="1"/>
            <a:r>
              <a:rPr lang="en-US" dirty="0" err="1"/>
              <a:t>df</a:t>
            </a:r>
            <a:r>
              <a:rPr lang="en-US" dirty="0"/>
              <a:t>.	Deletes from cursor to first occurrence of a dot</a:t>
            </a:r>
          </a:p>
          <a:p>
            <a:pPr eaLnBrk="1" hangingPunct="1"/>
            <a:r>
              <a:rPr lang="en-US" dirty="0"/>
              <a:t>c0	Changes from cursor to beginning of line</a:t>
            </a:r>
          </a:p>
          <a:p>
            <a:pPr eaLnBrk="1" hangingPunct="1"/>
            <a:r>
              <a:rPr lang="en-US" dirty="0"/>
              <a:t>c$ or C	Changes from cursor to end of line</a:t>
            </a:r>
          </a:p>
          <a:p>
            <a:pPr eaLnBrk="1" hangingPunct="1"/>
            <a:r>
              <a:rPr lang="en-US" dirty="0"/>
              <a:t>3cw or c3w	Changes three words</a:t>
            </a:r>
          </a:p>
        </p:txBody>
      </p:sp>
    </p:spTree>
    <p:extLst>
      <p:ext uri="{BB962C8B-B14F-4D97-AF65-F5344CB8AC3E}">
        <p14:creationId xmlns:p14="http://schemas.microsoft.com/office/powerpoint/2010/main" val="3673930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970088" y="839788"/>
            <a:ext cx="4672012" cy="3503612"/>
          </a:xfrm>
          <a:ln/>
        </p:spPr>
      </p:sp>
      <p:sp>
        <p:nvSpPr>
          <p:cNvPr id="37891" name="Notes Placeholder 2"/>
          <p:cNvSpPr>
            <a:spLocks noGrp="1"/>
          </p:cNvSpPr>
          <p:nvPr>
            <p:ph type="body" idx="1"/>
          </p:nvPr>
        </p:nvSpPr>
        <p:spPr>
          <a:xfrm>
            <a:off x="2039551" y="4572000"/>
            <a:ext cx="4586881" cy="3778626"/>
          </a:xfrm>
          <a:noFill/>
          <a:ln/>
        </p:spPr>
        <p:txBody>
          <a:bodyPr/>
          <a:lstStyle/>
          <a:p>
            <a:endParaRPr lang="en-US" dirty="0"/>
          </a:p>
        </p:txBody>
      </p:sp>
    </p:spTree>
    <p:extLst>
      <p:ext uri="{BB962C8B-B14F-4D97-AF65-F5344CB8AC3E}">
        <p14:creationId xmlns:p14="http://schemas.microsoft.com/office/powerpoint/2010/main" val="313199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970088" y="839788"/>
            <a:ext cx="4672012" cy="3503612"/>
          </a:xfrm>
          <a:ln/>
        </p:spPr>
      </p:sp>
      <p:sp>
        <p:nvSpPr>
          <p:cNvPr id="38916" name="Notes Placeholder 5"/>
          <p:cNvSpPr>
            <a:spLocks noGrp="1"/>
          </p:cNvSpPr>
          <p:nvPr/>
        </p:nvSpPr>
        <p:spPr bwMode="auto">
          <a:xfrm>
            <a:off x="2133600" y="4495800"/>
            <a:ext cx="4419600" cy="3963988"/>
          </a:xfrm>
          <a:prstGeom prst="rect">
            <a:avLst/>
          </a:prstGeom>
          <a:noFill/>
          <a:ln w="9525">
            <a:noFill/>
            <a:miter lim="800000"/>
            <a:headEnd/>
            <a:tailEnd/>
          </a:ln>
        </p:spPr>
        <p:txBody>
          <a:bodyPr lIns="91431" tIns="45716" rIns="91431" bIns="45716"/>
          <a:lstStyle/>
          <a:p>
            <a:pPr eaLnBrk="0" hangingPunct="0">
              <a:spcBef>
                <a:spcPct val="30000"/>
              </a:spcBef>
            </a:pPr>
            <a:endParaRPr lang="en-US" sz="1000" dirty="0">
              <a:latin typeface="Trebuchet MS" pitchFamily="34" charset="0"/>
            </a:endParaRPr>
          </a:p>
        </p:txBody>
      </p:sp>
    </p:spTree>
    <p:extLst>
      <p:ext uri="{BB962C8B-B14F-4D97-AF65-F5344CB8AC3E}">
        <p14:creationId xmlns:p14="http://schemas.microsoft.com/office/powerpoint/2010/main" val="393761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970088" y="839788"/>
            <a:ext cx="4672012" cy="3503612"/>
          </a:xfrm>
          <a:ln/>
        </p:spPr>
      </p:sp>
      <p:sp>
        <p:nvSpPr>
          <p:cNvPr id="39939" name="Notes Placeholder 2"/>
          <p:cNvSpPr>
            <a:spLocks noGrp="1"/>
          </p:cNvSpPr>
          <p:nvPr>
            <p:ph type="body" idx="1"/>
          </p:nvPr>
        </p:nvSpPr>
        <p:spPr>
          <a:xfrm>
            <a:off x="2039551" y="4398380"/>
            <a:ext cx="4586881" cy="3952246"/>
          </a:xfrm>
          <a:noFill/>
          <a:ln/>
        </p:spPr>
        <p:txBody>
          <a:bodyPr/>
          <a:lstStyle/>
          <a:p>
            <a:r>
              <a:rPr lang="en-US" dirty="0"/>
              <a:t>The </a:t>
            </a:r>
            <a:r>
              <a:rPr lang="en-US" dirty="0" err="1"/>
              <a:t>sed</a:t>
            </a:r>
            <a:r>
              <a:rPr lang="en-US" dirty="0"/>
              <a:t> command will then be used as:</a:t>
            </a:r>
          </a:p>
          <a:p>
            <a:r>
              <a:rPr lang="en-US" dirty="0"/>
              <a:t>	</a:t>
            </a:r>
            <a:r>
              <a:rPr lang="en-US" b="1" dirty="0" err="1"/>
              <a:t>sed</a:t>
            </a:r>
            <a:r>
              <a:rPr lang="en-US" b="1" dirty="0"/>
              <a:t> –f </a:t>
            </a:r>
            <a:r>
              <a:rPr lang="en-US" b="1" dirty="0" err="1"/>
              <a:t>scriptfile</a:t>
            </a:r>
            <a:r>
              <a:rPr lang="en-US" b="1" dirty="0"/>
              <a:t> file</a:t>
            </a:r>
          </a:p>
          <a:p>
            <a:r>
              <a:rPr lang="en-US" dirty="0"/>
              <a:t>All the editing command that we need to execute are placed in a file, as shown:</a:t>
            </a:r>
          </a:p>
          <a:p>
            <a:r>
              <a:rPr lang="en-US" dirty="0"/>
              <a:t>	$ cat </a:t>
            </a:r>
            <a:r>
              <a:rPr lang="en-US" dirty="0" err="1"/>
              <a:t>sedsrc</a:t>
            </a:r>
            <a:endParaRPr lang="en-US" dirty="0"/>
          </a:p>
          <a:p>
            <a:r>
              <a:rPr lang="en-US" dirty="0"/>
              <a:t>	s/ WB/, West Bengal/</a:t>
            </a:r>
          </a:p>
          <a:p>
            <a:r>
              <a:rPr lang="en-US" dirty="0"/>
              <a:t>	s/ BH/, Bihar/</a:t>
            </a:r>
          </a:p>
          <a:p>
            <a:r>
              <a:rPr lang="en-US" dirty="0"/>
              <a:t>	s/ MH/, Maharashtra/</a:t>
            </a:r>
          </a:p>
          <a:p>
            <a:endParaRPr lang="en-US" dirty="0"/>
          </a:p>
          <a:p>
            <a:r>
              <a:rPr lang="en-US" dirty="0"/>
              <a:t>The following command reads all of the substitution commands in the </a:t>
            </a:r>
            <a:r>
              <a:rPr lang="en-US" dirty="0" err="1"/>
              <a:t>sedsrc</a:t>
            </a:r>
            <a:r>
              <a:rPr lang="en-US" dirty="0"/>
              <a:t> and applies them to each line in the input file “text”:</a:t>
            </a:r>
          </a:p>
          <a:p>
            <a:r>
              <a:rPr lang="en-US" dirty="0"/>
              <a:t>	</a:t>
            </a:r>
            <a:r>
              <a:rPr lang="en-US" b="1" dirty="0"/>
              <a:t>$ </a:t>
            </a:r>
            <a:r>
              <a:rPr lang="en-US" b="1" dirty="0" err="1"/>
              <a:t>sed</a:t>
            </a:r>
            <a:r>
              <a:rPr lang="en-US" b="1" dirty="0"/>
              <a:t> –f </a:t>
            </a:r>
            <a:r>
              <a:rPr lang="en-US" b="1" dirty="0" err="1"/>
              <a:t>sedsrc</a:t>
            </a:r>
            <a:r>
              <a:rPr lang="en-US" b="1" dirty="0"/>
              <a:t> text</a:t>
            </a:r>
          </a:p>
          <a:p>
            <a:r>
              <a:rPr lang="en-US" dirty="0" err="1"/>
              <a:t>Sidd</a:t>
            </a:r>
            <a:r>
              <a:rPr lang="en-US" dirty="0"/>
              <a:t> B-1/250 </a:t>
            </a:r>
            <a:r>
              <a:rPr lang="en-US" dirty="0" err="1"/>
              <a:t>Kalyani</a:t>
            </a:r>
            <a:r>
              <a:rPr lang="en-US" dirty="0"/>
              <a:t>, West Bengal</a:t>
            </a:r>
          </a:p>
          <a:p>
            <a:r>
              <a:rPr lang="en-US" dirty="0"/>
              <a:t>Tito A-3/11 Thane, Maharashtra</a:t>
            </a:r>
          </a:p>
          <a:p>
            <a:r>
              <a:rPr lang="en-US" dirty="0" err="1"/>
              <a:t>Rayn</a:t>
            </a:r>
            <a:r>
              <a:rPr lang="en-US" dirty="0"/>
              <a:t> D-17 </a:t>
            </a:r>
            <a:r>
              <a:rPr lang="en-US" dirty="0" err="1"/>
              <a:t>LakeTown</a:t>
            </a:r>
            <a:r>
              <a:rPr lang="en-US" dirty="0"/>
              <a:t>, West Bengal</a:t>
            </a:r>
          </a:p>
          <a:p>
            <a:r>
              <a:rPr lang="en-US" dirty="0"/>
              <a:t>Miter C/268 </a:t>
            </a:r>
            <a:r>
              <a:rPr lang="en-US" dirty="0" err="1"/>
              <a:t>G.B.Road</a:t>
            </a:r>
            <a:r>
              <a:rPr lang="en-US" dirty="0"/>
              <a:t>, Bihar</a:t>
            </a:r>
          </a:p>
          <a:p>
            <a:r>
              <a:rPr lang="en-US" dirty="0"/>
              <a:t>The above command will display the output in the Terminal.</a:t>
            </a:r>
          </a:p>
          <a:p>
            <a:r>
              <a:rPr lang="en-US" dirty="0"/>
              <a:t>The following command used for Redirecting the output to a file:</a:t>
            </a:r>
          </a:p>
          <a:p>
            <a:r>
              <a:rPr lang="en-US" dirty="0"/>
              <a:t>	</a:t>
            </a:r>
            <a:r>
              <a:rPr lang="en-US" b="1" dirty="0"/>
              <a:t>$ </a:t>
            </a:r>
            <a:r>
              <a:rPr lang="en-US" b="1" dirty="0" err="1"/>
              <a:t>sed</a:t>
            </a:r>
            <a:r>
              <a:rPr lang="en-US" b="1" dirty="0"/>
              <a:t> –f </a:t>
            </a:r>
            <a:r>
              <a:rPr lang="en-US" b="1" dirty="0" err="1"/>
              <a:t>sedsrc</a:t>
            </a:r>
            <a:r>
              <a:rPr lang="en-US" b="1" dirty="0"/>
              <a:t> text &gt; </a:t>
            </a:r>
            <a:r>
              <a:rPr lang="en-US" b="1" dirty="0" err="1"/>
              <a:t>newtext</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391598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970088" y="839788"/>
            <a:ext cx="4672012" cy="3503612"/>
          </a:xfrm>
          <a:ln/>
        </p:spPr>
      </p:sp>
      <p:sp>
        <p:nvSpPr>
          <p:cNvPr id="40964" name="Notes Placeholder 2"/>
          <p:cNvSpPr>
            <a:spLocks noGrp="1"/>
          </p:cNvSpPr>
          <p:nvPr>
            <p:ph type="body" idx="3"/>
          </p:nvPr>
        </p:nvSpPr>
        <p:spPr>
          <a:xfrm>
            <a:off x="1981200" y="4419600"/>
            <a:ext cx="4648200" cy="4267200"/>
          </a:xfrm>
          <a:noFill/>
          <a:ln/>
        </p:spPr>
        <p:txBody>
          <a:bodyPr/>
          <a:lstStyle/>
          <a:p>
            <a:r>
              <a:rPr lang="en-US" dirty="0"/>
              <a:t>Let there be a text file called “text”. The content of the file is as shown:</a:t>
            </a:r>
          </a:p>
          <a:p>
            <a:r>
              <a:rPr lang="en-US" dirty="0" err="1"/>
              <a:t>Sidd</a:t>
            </a:r>
            <a:r>
              <a:rPr lang="en-US" dirty="0"/>
              <a:t> B-1/250 </a:t>
            </a:r>
            <a:r>
              <a:rPr lang="en-US" dirty="0" err="1"/>
              <a:t>Kalyani</a:t>
            </a:r>
            <a:r>
              <a:rPr lang="en-US" dirty="0"/>
              <a:t> WB  </a:t>
            </a:r>
            <a:r>
              <a:rPr lang="en-US" dirty="0" err="1"/>
              <a:t>WB</a:t>
            </a:r>
            <a:endParaRPr lang="en-US" dirty="0"/>
          </a:p>
          <a:p>
            <a:r>
              <a:rPr lang="en-US" dirty="0"/>
              <a:t>Tito A-3/11 Thane MH     </a:t>
            </a:r>
          </a:p>
          <a:p>
            <a:r>
              <a:rPr lang="en-US" dirty="0" err="1"/>
              <a:t>Rayn</a:t>
            </a:r>
            <a:r>
              <a:rPr lang="en-US" dirty="0"/>
              <a:t> D-17 </a:t>
            </a:r>
            <a:r>
              <a:rPr lang="en-US" dirty="0" err="1"/>
              <a:t>LakeTown</a:t>
            </a:r>
            <a:r>
              <a:rPr lang="en-US" dirty="0"/>
              <a:t> WB</a:t>
            </a:r>
          </a:p>
          <a:p>
            <a:r>
              <a:rPr lang="en-US" dirty="0"/>
              <a:t>Miter C/268 </a:t>
            </a:r>
            <a:r>
              <a:rPr lang="en-US" dirty="0" err="1"/>
              <a:t>G.B.Road</a:t>
            </a:r>
            <a:r>
              <a:rPr lang="en-US" dirty="0"/>
              <a:t> BH</a:t>
            </a:r>
          </a:p>
          <a:p>
            <a:endParaRPr lang="en-US" dirty="0"/>
          </a:p>
          <a:p>
            <a:r>
              <a:rPr lang="en-US" dirty="0"/>
              <a:t>The substitution command in </a:t>
            </a:r>
            <a:r>
              <a:rPr lang="en-US" dirty="0" err="1"/>
              <a:t>sed</a:t>
            </a:r>
            <a:r>
              <a:rPr lang="en-US" dirty="0"/>
              <a:t>:</a:t>
            </a:r>
          </a:p>
          <a:p>
            <a:r>
              <a:rPr lang="en-US" b="1" dirty="0"/>
              <a:t>$ </a:t>
            </a:r>
            <a:r>
              <a:rPr lang="en-US" b="1" dirty="0" err="1"/>
              <a:t>sed</a:t>
            </a:r>
            <a:r>
              <a:rPr lang="en-US" b="1" dirty="0"/>
              <a:t> ‘s/WB/</a:t>
            </a:r>
            <a:r>
              <a:rPr lang="en-US" b="1" dirty="0" err="1"/>
              <a:t>WestBengal</a:t>
            </a:r>
            <a:r>
              <a:rPr lang="en-US" b="1" dirty="0"/>
              <a:t>/’ text</a:t>
            </a:r>
          </a:p>
          <a:p>
            <a:endParaRPr lang="en-US" dirty="0"/>
          </a:p>
          <a:p>
            <a:pPr algn="just"/>
            <a:r>
              <a:rPr lang="en-US" dirty="0"/>
              <a:t>Two lines are affected by the instruction but in the above example all lines will be displayed. Enclosing the instruction in single quotes is not mandatory but its required if the  substitution command contains spaces:	</a:t>
            </a:r>
          </a:p>
          <a:p>
            <a:r>
              <a:rPr lang="en-US" b="1" dirty="0"/>
              <a:t>$ </a:t>
            </a:r>
            <a:r>
              <a:rPr lang="en-US" b="1" dirty="0" err="1"/>
              <a:t>sed</a:t>
            </a:r>
            <a:r>
              <a:rPr lang="en-US" b="1" dirty="0"/>
              <a:t> ‘s/ WB/, West Bengal/’ text</a:t>
            </a:r>
          </a:p>
          <a:p>
            <a:endParaRPr lang="en-US" dirty="0"/>
          </a:p>
          <a:p>
            <a:r>
              <a:rPr lang="en-US" b="1" i="1" dirty="0"/>
              <a:t>g option</a:t>
            </a:r>
            <a:r>
              <a:rPr lang="en-US" dirty="0"/>
              <a:t>:  Used to make the command replace in all the instance of the word instead of first occurrence of the word in each input line.</a:t>
            </a:r>
          </a:p>
          <a:p>
            <a:r>
              <a:rPr lang="en-US" b="1" dirty="0"/>
              <a:t>$ </a:t>
            </a:r>
            <a:r>
              <a:rPr lang="en-US" b="1" dirty="0" err="1"/>
              <a:t>sed</a:t>
            </a:r>
            <a:r>
              <a:rPr lang="en-US" b="1" dirty="0"/>
              <a:t> ‘s/rat/cat/g’ temp</a:t>
            </a:r>
          </a:p>
          <a:p>
            <a:r>
              <a:rPr lang="en-US" dirty="0"/>
              <a:t>cat </a:t>
            </a:r>
            <a:r>
              <a:rPr lang="en-US" dirty="0" err="1"/>
              <a:t>cat</a:t>
            </a:r>
            <a:endParaRPr lang="en-US" dirty="0"/>
          </a:p>
          <a:p>
            <a:r>
              <a:rPr lang="en-US" dirty="0"/>
              <a:t>For example if we want to change ‘rat’ to ‘cat’ in lines that contain the word ‘dog’ we say:</a:t>
            </a:r>
          </a:p>
          <a:p>
            <a:r>
              <a:rPr lang="en-US" b="1" dirty="0"/>
              <a:t>$ </a:t>
            </a:r>
            <a:r>
              <a:rPr lang="en-US" b="1" dirty="0" err="1"/>
              <a:t>sed</a:t>
            </a:r>
            <a:r>
              <a:rPr lang="en-US" b="1" dirty="0"/>
              <a:t> ‘/dog/s/rat/cat/g’ temp</a:t>
            </a:r>
          </a:p>
          <a:p>
            <a:r>
              <a:rPr lang="en-US" b="1" dirty="0"/>
              <a:t>$ </a:t>
            </a:r>
            <a:r>
              <a:rPr lang="en-US" b="1" dirty="0" err="1"/>
              <a:t>sed</a:t>
            </a:r>
            <a:r>
              <a:rPr lang="en-US" b="1" dirty="0"/>
              <a:t> 's/rat/cat/4'            </a:t>
            </a:r>
            <a:r>
              <a:rPr lang="en-US" dirty="0"/>
              <a:t># replaces only 4th instance in a line</a:t>
            </a:r>
            <a:endParaRPr lang="en-US" b="1" dirty="0"/>
          </a:p>
          <a:p>
            <a:endParaRPr lang="en-US" dirty="0"/>
          </a:p>
        </p:txBody>
      </p:sp>
    </p:spTree>
    <p:extLst>
      <p:ext uri="{BB962C8B-B14F-4D97-AF65-F5344CB8AC3E}">
        <p14:creationId xmlns:p14="http://schemas.microsoft.com/office/powerpoint/2010/main" val="53001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970088" y="839788"/>
            <a:ext cx="4672012" cy="3503612"/>
          </a:xfrm>
          <a:ln/>
        </p:spPr>
      </p:sp>
      <p:sp>
        <p:nvSpPr>
          <p:cNvPr id="41987" name="Notes Placeholder 2"/>
          <p:cNvSpPr>
            <a:spLocks noGrp="1"/>
          </p:cNvSpPr>
          <p:nvPr>
            <p:ph type="body" idx="1"/>
          </p:nvPr>
        </p:nvSpPr>
        <p:spPr>
          <a:xfrm>
            <a:off x="2039551" y="4421528"/>
            <a:ext cx="4586881" cy="3929097"/>
          </a:xfrm>
          <a:noFill/>
          <a:ln/>
        </p:spPr>
        <p:txBody>
          <a:bodyPr/>
          <a:lstStyle/>
          <a:p>
            <a:r>
              <a:rPr lang="en-US" dirty="0"/>
              <a:t>There are three ways to specify multiple instructions on the command line:</a:t>
            </a:r>
          </a:p>
          <a:p>
            <a:r>
              <a:rPr lang="en-US" dirty="0"/>
              <a:t>1. Separate instructions with semicolon</a:t>
            </a:r>
          </a:p>
          <a:p>
            <a:r>
              <a:rPr lang="en-US" b="1" dirty="0" err="1"/>
              <a:t>sed</a:t>
            </a:r>
            <a:r>
              <a:rPr lang="en-US" b="1" dirty="0"/>
              <a:t> ‘s/ WB/, West Bengal/; s/ BH/, Bihar/’ text</a:t>
            </a:r>
          </a:p>
          <a:p>
            <a:r>
              <a:rPr lang="en-US" dirty="0"/>
              <a:t> </a:t>
            </a:r>
          </a:p>
          <a:p>
            <a:r>
              <a:rPr lang="en-US" dirty="0"/>
              <a:t>2. Precede each instruction by –e</a:t>
            </a:r>
          </a:p>
          <a:p>
            <a:r>
              <a:rPr lang="en-US" b="1" dirty="0" err="1"/>
              <a:t>sed</a:t>
            </a:r>
            <a:r>
              <a:rPr lang="en-US" b="1" dirty="0"/>
              <a:t> –e ‘s/ WB/, West Bengal/’ -e ‘s/ BH/, Bihar/’ text</a:t>
            </a:r>
          </a:p>
          <a:p>
            <a:r>
              <a:rPr lang="en-US" dirty="0"/>
              <a:t> </a:t>
            </a:r>
          </a:p>
          <a:p>
            <a:r>
              <a:rPr lang="en-US" dirty="0"/>
              <a:t>3. Use the multiline entry capability</a:t>
            </a:r>
          </a:p>
          <a:p>
            <a:r>
              <a:rPr lang="en-US" b="1" dirty="0" err="1"/>
              <a:t>sed</a:t>
            </a:r>
            <a:r>
              <a:rPr lang="en-US" b="1" dirty="0"/>
              <a:t>  ‘</a:t>
            </a:r>
          </a:p>
          <a:p>
            <a:r>
              <a:rPr lang="en-US" b="1" dirty="0"/>
              <a:t>s/ WB/, West Bengal/</a:t>
            </a:r>
          </a:p>
          <a:p>
            <a:r>
              <a:rPr lang="en-US" b="1" dirty="0"/>
              <a:t>s/ BH/, Bihar/’ text</a:t>
            </a:r>
          </a:p>
          <a:p>
            <a:r>
              <a:rPr lang="en-US" dirty="0"/>
              <a:t> </a:t>
            </a:r>
          </a:p>
          <a:p>
            <a:r>
              <a:rPr lang="en-US" dirty="0"/>
              <a:t>It is very easy to make mistake in the instruction or omit a required element.</a:t>
            </a:r>
          </a:p>
          <a:p>
            <a:r>
              <a:rPr lang="en-US" i="1" dirty="0"/>
              <a:t>$ </a:t>
            </a:r>
            <a:r>
              <a:rPr lang="en-US" i="1" dirty="0" err="1"/>
              <a:t>sed</a:t>
            </a:r>
            <a:r>
              <a:rPr lang="en-US" i="1" dirty="0"/>
              <a:t> ‘s/ WB/, West Bengal’ text</a:t>
            </a:r>
          </a:p>
          <a:p>
            <a:r>
              <a:rPr lang="en-US" i="1" dirty="0" err="1"/>
              <a:t>sed</a:t>
            </a:r>
            <a:r>
              <a:rPr lang="en-US" i="1" dirty="0"/>
              <a:t>: command garbled: s/ WB/, West Bengal</a:t>
            </a:r>
          </a:p>
          <a:p>
            <a:r>
              <a:rPr lang="en-US" dirty="0"/>
              <a:t>Notice the error message. </a:t>
            </a:r>
            <a:r>
              <a:rPr lang="en-US" dirty="0" err="1"/>
              <a:t>Sed</a:t>
            </a:r>
            <a:r>
              <a:rPr lang="en-US" dirty="0"/>
              <a:t> usually display any line that it cannot execute, but it does not tell what is wrong with the command. Here a slash at the end is missing.</a:t>
            </a:r>
          </a:p>
          <a:p>
            <a:endParaRPr lang="en-US" dirty="0"/>
          </a:p>
        </p:txBody>
      </p:sp>
    </p:spTree>
    <p:extLst>
      <p:ext uri="{BB962C8B-B14F-4D97-AF65-F5344CB8AC3E}">
        <p14:creationId xmlns:p14="http://schemas.microsoft.com/office/powerpoint/2010/main" val="338198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970088" y="839788"/>
            <a:ext cx="4672012" cy="3503612"/>
          </a:xfrm>
          <a:ln/>
        </p:spPr>
      </p:sp>
      <p:sp>
        <p:nvSpPr>
          <p:cNvPr id="43011" name="Notes Placeholder 2"/>
          <p:cNvSpPr>
            <a:spLocks noGrp="1"/>
          </p:cNvSpPr>
          <p:nvPr>
            <p:ph type="body" idx="1"/>
          </p:nvPr>
        </p:nvSpPr>
        <p:spPr>
          <a:xfrm>
            <a:off x="2039551" y="4409954"/>
            <a:ext cx="4586881" cy="3940672"/>
          </a:xfrm>
          <a:noFill/>
          <a:ln/>
        </p:spPr>
        <p:txBody>
          <a:bodyPr/>
          <a:lstStyle/>
          <a:p>
            <a:r>
              <a:rPr lang="en-US" dirty="0"/>
              <a:t>The –n option suppresses the automatic output. When using this option each line needed to produce output must contain the print command, </a:t>
            </a:r>
            <a:r>
              <a:rPr lang="en-US" b="1" dirty="0"/>
              <a:t>p.</a:t>
            </a:r>
            <a:endParaRPr lang="en-US" dirty="0"/>
          </a:p>
          <a:p>
            <a:r>
              <a:rPr lang="en-US" dirty="0"/>
              <a:t>$ </a:t>
            </a:r>
            <a:r>
              <a:rPr lang="en-US" dirty="0" err="1"/>
              <a:t>sed</a:t>
            </a:r>
            <a:r>
              <a:rPr lang="en-US" dirty="0"/>
              <a:t> –n ‘s/WB/</a:t>
            </a:r>
            <a:r>
              <a:rPr lang="en-US" dirty="0" err="1"/>
              <a:t>WestBengal</a:t>
            </a:r>
            <a:r>
              <a:rPr lang="en-US" dirty="0"/>
              <a:t>/p’ text</a:t>
            </a:r>
          </a:p>
          <a:p>
            <a:r>
              <a:rPr lang="en-US" dirty="0" err="1"/>
              <a:t>Sidd</a:t>
            </a:r>
            <a:r>
              <a:rPr lang="en-US" dirty="0"/>
              <a:t> B-1/250 </a:t>
            </a:r>
            <a:r>
              <a:rPr lang="en-US" dirty="0" err="1"/>
              <a:t>Kalyani</a:t>
            </a:r>
            <a:r>
              <a:rPr lang="en-US" dirty="0"/>
              <a:t> </a:t>
            </a:r>
            <a:r>
              <a:rPr lang="en-US" dirty="0" err="1"/>
              <a:t>WestBengal</a:t>
            </a:r>
            <a:endParaRPr lang="en-US" dirty="0"/>
          </a:p>
          <a:p>
            <a:r>
              <a:rPr lang="en-US" dirty="0" err="1"/>
              <a:t>Rayn</a:t>
            </a:r>
            <a:r>
              <a:rPr lang="en-US" dirty="0"/>
              <a:t> D-17 </a:t>
            </a:r>
            <a:r>
              <a:rPr lang="en-US" dirty="0" err="1"/>
              <a:t>LakeTown</a:t>
            </a:r>
            <a:r>
              <a:rPr lang="en-US" dirty="0"/>
              <a:t> </a:t>
            </a:r>
            <a:r>
              <a:rPr lang="en-US" dirty="0" err="1"/>
              <a:t>WestBengal</a:t>
            </a:r>
            <a:endParaRPr lang="en-US" dirty="0"/>
          </a:p>
          <a:p>
            <a:r>
              <a:rPr lang="en-US" dirty="0"/>
              <a:t> </a:t>
            </a:r>
          </a:p>
          <a:p>
            <a:r>
              <a:rPr lang="en-US" dirty="0"/>
              <a:t>Here only the lines that were affected were printed.</a:t>
            </a:r>
          </a:p>
          <a:p>
            <a:r>
              <a:rPr lang="en-US" dirty="0"/>
              <a:t>For printing only line 2 and 3, the command used is:</a:t>
            </a:r>
          </a:p>
          <a:p>
            <a:r>
              <a:rPr lang="en-US" dirty="0"/>
              <a:t>	$ </a:t>
            </a:r>
            <a:r>
              <a:rPr lang="en-US" dirty="0" err="1"/>
              <a:t>sed</a:t>
            </a:r>
            <a:r>
              <a:rPr lang="en-US" dirty="0"/>
              <a:t> –n 2,3p text</a:t>
            </a:r>
          </a:p>
          <a:p>
            <a:r>
              <a:rPr lang="en-US" dirty="0"/>
              <a:t>If –n option is not present all the lines will get printed and line from 2 to 3 will get printed twice.</a:t>
            </a:r>
          </a:p>
          <a:p>
            <a:r>
              <a:rPr lang="en-US" dirty="0"/>
              <a:t>d used to delete all lines and also to delete specific lines by either using regular expression or line number.</a:t>
            </a:r>
          </a:p>
          <a:p>
            <a:r>
              <a:rPr lang="en-US" b="1" dirty="0"/>
              <a:t> </a:t>
            </a:r>
            <a:r>
              <a:rPr lang="en-US" dirty="0"/>
              <a:t>$ </a:t>
            </a:r>
            <a:r>
              <a:rPr lang="en-US" dirty="0" err="1"/>
              <a:t>sed</a:t>
            </a:r>
            <a:r>
              <a:rPr lang="en-US" dirty="0"/>
              <a:t> d temp  # deletes all lines</a:t>
            </a:r>
          </a:p>
          <a:p>
            <a:r>
              <a:rPr lang="en-US" dirty="0"/>
              <a:t> $ </a:t>
            </a:r>
            <a:r>
              <a:rPr lang="en-US" dirty="0" err="1"/>
              <a:t>sed</a:t>
            </a:r>
            <a:r>
              <a:rPr lang="en-US" dirty="0"/>
              <a:t> ‘$d’ temp  #delete last line.</a:t>
            </a:r>
          </a:p>
          <a:p>
            <a:r>
              <a:rPr lang="en-US" dirty="0"/>
              <a:t> $ </a:t>
            </a:r>
            <a:r>
              <a:rPr lang="en-US" dirty="0" err="1"/>
              <a:t>sed</a:t>
            </a:r>
            <a:r>
              <a:rPr lang="en-US" dirty="0"/>
              <a:t> ‘1d’ temp  #delete first line.</a:t>
            </a:r>
          </a:p>
          <a:p>
            <a:r>
              <a:rPr lang="en-US" dirty="0"/>
              <a:t> $ </a:t>
            </a:r>
            <a:r>
              <a:rPr lang="en-US" dirty="0" err="1"/>
              <a:t>sed</a:t>
            </a:r>
            <a:r>
              <a:rPr lang="en-US" dirty="0"/>
              <a:t> ‘/^$/d’ temp  #delete all blank lines.</a:t>
            </a:r>
          </a:p>
          <a:p>
            <a:endParaRPr lang="en-US" dirty="0"/>
          </a:p>
          <a:p>
            <a:r>
              <a:rPr lang="en-US" dirty="0"/>
              <a:t> # number each line of a file (simple left alignment). </a:t>
            </a:r>
          </a:p>
          <a:p>
            <a:r>
              <a:rPr lang="en-US" dirty="0"/>
              <a:t> $ </a:t>
            </a:r>
            <a:r>
              <a:rPr lang="en-US" dirty="0" err="1"/>
              <a:t>sed</a:t>
            </a:r>
            <a:r>
              <a:rPr lang="en-US" dirty="0"/>
              <a:t> = temp</a:t>
            </a:r>
          </a:p>
          <a:p>
            <a:endParaRPr lang="en-US" dirty="0"/>
          </a:p>
          <a:p>
            <a:endParaRPr lang="en-US" dirty="0"/>
          </a:p>
          <a:p>
            <a:endParaRPr lang="en-US" dirty="0"/>
          </a:p>
        </p:txBody>
      </p:sp>
    </p:spTree>
    <p:extLst>
      <p:ext uri="{BB962C8B-B14F-4D97-AF65-F5344CB8AC3E}">
        <p14:creationId xmlns:p14="http://schemas.microsoft.com/office/powerpoint/2010/main" val="216756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970088" y="839788"/>
            <a:ext cx="4670425" cy="3503612"/>
          </a:xfrm>
          <a:ln/>
        </p:spPr>
      </p:sp>
      <p:sp>
        <p:nvSpPr>
          <p:cNvPr id="43011" name="Notes Placeholder 2"/>
          <p:cNvSpPr>
            <a:spLocks noGrp="1"/>
          </p:cNvSpPr>
          <p:nvPr>
            <p:ph type="body" idx="1"/>
          </p:nvPr>
        </p:nvSpPr>
        <p:spPr>
          <a:xfrm>
            <a:off x="2039550" y="4409954"/>
            <a:ext cx="4586881" cy="3940672"/>
          </a:xfrm>
          <a:noFill/>
          <a:ln/>
        </p:spPr>
        <p:txBody>
          <a:bodyPr/>
          <a:lstStyle/>
          <a:p>
            <a:r>
              <a:rPr lang="en-US" dirty="0"/>
              <a:t>-</a:t>
            </a:r>
            <a:r>
              <a:rPr lang="en-US" dirty="0" err="1"/>
              <a:t>i</a:t>
            </a:r>
            <a:r>
              <a:rPr lang="en-US" baseline="0" dirty="0"/>
              <a:t> option is used to substitute for the given file. i.e. original file is actually changed.</a:t>
            </a:r>
          </a:p>
          <a:p>
            <a:r>
              <a:rPr lang="en-US" baseline="0" dirty="0"/>
              <a:t>If any copy without changes is to be maintained then –I with some extension can be used as shown above.</a:t>
            </a:r>
          </a:p>
          <a:p>
            <a:pPr lvl="1"/>
            <a:endParaRPr lang="en-US" dirty="0"/>
          </a:p>
          <a:p>
            <a:r>
              <a:rPr lang="en-US" dirty="0"/>
              <a:t>For ex: </a:t>
            </a:r>
            <a:r>
              <a:rPr lang="en-US" dirty="0" err="1"/>
              <a:t>sed</a:t>
            </a:r>
            <a:r>
              <a:rPr lang="en-US" dirty="0"/>
              <a:t> –</a:t>
            </a:r>
            <a:r>
              <a:rPr lang="en-US" dirty="0" err="1"/>
              <a:t>i</a:t>
            </a:r>
            <a:r>
              <a:rPr lang="en-US" dirty="0"/>
              <a:t> ‘s/^/\t/’ </a:t>
            </a:r>
            <a:r>
              <a:rPr lang="en-US" dirty="0" err="1"/>
              <a:t>emp</a:t>
            </a:r>
            <a:endParaRPr lang="en-US" dirty="0"/>
          </a:p>
          <a:p>
            <a:endParaRPr lang="en-US" dirty="0"/>
          </a:p>
          <a:p>
            <a:r>
              <a:rPr lang="en-US" dirty="0"/>
              <a:t>Above command will insert tab at beginning of the file. File ‘</a:t>
            </a:r>
            <a:r>
              <a:rPr lang="en-US" dirty="0" err="1"/>
              <a:t>emp</a:t>
            </a:r>
            <a:r>
              <a:rPr lang="en-US" dirty="0"/>
              <a:t>’ is changed. If you want to keep a copy of original file an extension can be used with option as shown below.</a:t>
            </a:r>
          </a:p>
          <a:p>
            <a:endParaRPr lang="en-US" dirty="0"/>
          </a:p>
          <a:p>
            <a:r>
              <a:rPr lang="en-US" dirty="0"/>
              <a:t>Ex: $</a:t>
            </a:r>
            <a:r>
              <a:rPr lang="en-US" dirty="0" err="1"/>
              <a:t>sed</a:t>
            </a:r>
            <a:r>
              <a:rPr lang="en-US" dirty="0"/>
              <a:t> –</a:t>
            </a:r>
            <a:r>
              <a:rPr lang="en-US" dirty="0" err="1"/>
              <a:t>i.temp</a:t>
            </a:r>
            <a:r>
              <a:rPr lang="en-US" dirty="0"/>
              <a:t> ‘s/^/\t/’ </a:t>
            </a:r>
            <a:r>
              <a:rPr lang="en-US" dirty="0" err="1"/>
              <a:t>emp</a:t>
            </a:r>
            <a:endParaRPr lang="en-US" dirty="0"/>
          </a:p>
          <a:p>
            <a:endParaRPr lang="en-US" dirty="0"/>
          </a:p>
          <a:p>
            <a:r>
              <a:rPr lang="en-US" dirty="0"/>
              <a:t>Now, emp.txt will have original file and </a:t>
            </a:r>
            <a:r>
              <a:rPr lang="en-US" dirty="0" err="1"/>
              <a:t>emp</a:t>
            </a:r>
            <a:r>
              <a:rPr lang="en-US" dirty="0"/>
              <a:t> is changed according to the command.</a:t>
            </a:r>
          </a:p>
          <a:p>
            <a:endParaRPr lang="en-US" dirty="0"/>
          </a:p>
        </p:txBody>
      </p:sp>
    </p:spTree>
    <p:extLst>
      <p:ext uri="{BB962C8B-B14F-4D97-AF65-F5344CB8AC3E}">
        <p14:creationId xmlns:p14="http://schemas.microsoft.com/office/powerpoint/2010/main" val="62393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spect="1" noChangeArrowheads="1" noTextEdit="1"/>
          </p:cNvSpPr>
          <p:nvPr>
            <p:ph type="sldImg"/>
          </p:nvPr>
        </p:nvSpPr>
        <p:spPr>
          <a:xfrm>
            <a:off x="1970088" y="839788"/>
            <a:ext cx="4672012" cy="3503612"/>
          </a:xfrm>
          <a:ln/>
        </p:spPr>
      </p:sp>
      <p:sp>
        <p:nvSpPr>
          <p:cNvPr id="27652" name="Rectangle 4"/>
          <p:cNvSpPr>
            <a:spLocks noGrp="1" noChangeArrowheads="1"/>
          </p:cNvSpPr>
          <p:nvPr>
            <p:ph type="body" idx="1"/>
          </p:nvPr>
        </p:nvSpPr>
        <p:spPr>
          <a:xfrm>
            <a:off x="1981200" y="4572000"/>
            <a:ext cx="4648200" cy="3963988"/>
          </a:xfrm>
          <a:noFill/>
          <a:ln/>
        </p:spPr>
        <p:txBody>
          <a:bodyPr/>
          <a:lstStyle/>
          <a:p>
            <a:pPr eaLnBrk="1" hangingPunct="1"/>
            <a:endParaRPr lang="en-US"/>
          </a:p>
        </p:txBody>
      </p:sp>
    </p:spTree>
    <p:extLst>
      <p:ext uri="{BB962C8B-B14F-4D97-AF65-F5344CB8AC3E}">
        <p14:creationId xmlns:p14="http://schemas.microsoft.com/office/powerpoint/2010/main" val="3581908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1970088" y="839788"/>
            <a:ext cx="4672012" cy="3503612"/>
          </a:xfrm>
          <a:ln/>
        </p:spPr>
      </p:sp>
      <p:sp>
        <p:nvSpPr>
          <p:cNvPr id="44035" name="Notes Placeholder 2"/>
          <p:cNvSpPr>
            <a:spLocks noGrp="1"/>
          </p:cNvSpPr>
          <p:nvPr>
            <p:ph type="body" idx="1"/>
          </p:nvPr>
        </p:nvSpPr>
        <p:spPr>
          <a:xfrm>
            <a:off x="1970088" y="4426070"/>
            <a:ext cx="4586881" cy="4114800"/>
          </a:xfrm>
          <a:noFill/>
          <a:ln/>
        </p:spPr>
        <p:txBody>
          <a:bodyPr/>
          <a:lstStyle/>
          <a:p>
            <a:endParaRPr lang="en-US" dirty="0"/>
          </a:p>
        </p:txBody>
      </p:sp>
    </p:spTree>
    <p:extLst>
      <p:ext uri="{BB962C8B-B14F-4D97-AF65-F5344CB8AC3E}">
        <p14:creationId xmlns:p14="http://schemas.microsoft.com/office/powerpoint/2010/main" val="351254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506329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68982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Rot="1" noChangeAspect="1" noChangeArrowheads="1" noTextEdit="1"/>
          </p:cNvSpPr>
          <p:nvPr>
            <p:ph type="sldImg"/>
          </p:nvPr>
        </p:nvSpPr>
        <p:spPr>
          <a:xfrm>
            <a:off x="1970088" y="839788"/>
            <a:ext cx="4672012" cy="3503612"/>
          </a:xfrm>
          <a:ln/>
        </p:spPr>
      </p:sp>
      <p:sp>
        <p:nvSpPr>
          <p:cNvPr id="45060" name="Rectangle 3"/>
          <p:cNvSpPr>
            <a:spLocks noGrp="1" noChangeArrowheads="1"/>
          </p:cNvSpPr>
          <p:nvPr>
            <p:ph type="body" idx="1"/>
          </p:nvPr>
        </p:nvSpPr>
        <p:spPr>
          <a:xfrm>
            <a:off x="1981200" y="4572000"/>
            <a:ext cx="4648200" cy="3963988"/>
          </a:xfrm>
          <a:noFill/>
          <a:ln/>
        </p:spPr>
        <p:txBody>
          <a:bodyPr/>
          <a:lstStyle/>
          <a:p>
            <a:pPr eaLnBrk="1" hangingPunct="1"/>
            <a:endParaRPr lang="en-US" dirty="0"/>
          </a:p>
        </p:txBody>
      </p:sp>
    </p:spTree>
    <p:extLst>
      <p:ext uri="{BB962C8B-B14F-4D97-AF65-F5344CB8AC3E}">
        <p14:creationId xmlns:p14="http://schemas.microsoft.com/office/powerpoint/2010/main" val="3614987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Rot="1" noChangeAspect="1" noChangeArrowheads="1" noTextEdit="1"/>
          </p:cNvSpPr>
          <p:nvPr>
            <p:ph type="sldImg"/>
          </p:nvPr>
        </p:nvSpPr>
        <p:spPr>
          <a:xfrm>
            <a:off x="1970088" y="839788"/>
            <a:ext cx="4672012" cy="3503612"/>
          </a:xfrm>
          <a:ln/>
        </p:spPr>
      </p:sp>
      <p:sp>
        <p:nvSpPr>
          <p:cNvPr id="46084" name="Rectangle 3"/>
          <p:cNvSpPr>
            <a:spLocks noGrp="1" noChangeArrowheads="1"/>
          </p:cNvSpPr>
          <p:nvPr>
            <p:ph type="body" idx="1"/>
          </p:nvPr>
        </p:nvSpPr>
        <p:spPr>
          <a:xfrm>
            <a:off x="1981200" y="4572000"/>
            <a:ext cx="4648200" cy="3963988"/>
          </a:xfrm>
          <a:noFill/>
          <a:ln/>
        </p:spPr>
        <p:txBody>
          <a:bodyPr/>
          <a:lstStyle/>
          <a:p>
            <a:pPr eaLnBrk="1" hangingPunct="1"/>
            <a:endParaRPr lang="en-US" dirty="0"/>
          </a:p>
        </p:txBody>
      </p:sp>
    </p:spTree>
    <p:extLst>
      <p:ext uri="{BB962C8B-B14F-4D97-AF65-F5344CB8AC3E}">
        <p14:creationId xmlns:p14="http://schemas.microsoft.com/office/powerpoint/2010/main" val="2931325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22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Rot="1" noChangeAspect="1" noChangeArrowheads="1" noTextEdit="1"/>
          </p:cNvSpPr>
          <p:nvPr>
            <p:ph type="sldImg"/>
          </p:nvPr>
        </p:nvSpPr>
        <p:spPr>
          <a:xfrm>
            <a:off x="1970088" y="839788"/>
            <a:ext cx="4672012" cy="3503612"/>
          </a:xfrm>
          <a:ln/>
        </p:spPr>
      </p:sp>
      <p:sp>
        <p:nvSpPr>
          <p:cNvPr id="28676" name="Rectangle 4"/>
          <p:cNvSpPr>
            <a:spLocks noGrp="1" noChangeArrowheads="1"/>
          </p:cNvSpPr>
          <p:nvPr>
            <p:ph type="body" idx="1"/>
          </p:nvPr>
        </p:nvSpPr>
        <p:spPr>
          <a:xfrm>
            <a:off x="1981200" y="4572000"/>
            <a:ext cx="4648200" cy="3963988"/>
          </a:xfrm>
          <a:noFill/>
          <a:ln/>
        </p:spPr>
        <p:txBody>
          <a:bodyPr/>
          <a:lstStyle/>
          <a:p>
            <a:pPr eaLnBrk="1" hangingPunct="1"/>
            <a:endParaRPr lang="en-US"/>
          </a:p>
        </p:txBody>
      </p:sp>
    </p:spTree>
    <p:extLst>
      <p:ext uri="{BB962C8B-B14F-4D97-AF65-F5344CB8AC3E}">
        <p14:creationId xmlns:p14="http://schemas.microsoft.com/office/powerpoint/2010/main" val="182661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Rot="1" noChangeAspect="1" noChangeArrowheads="1" noTextEdit="1"/>
          </p:cNvSpPr>
          <p:nvPr>
            <p:ph type="sldImg"/>
          </p:nvPr>
        </p:nvSpPr>
        <p:spPr>
          <a:xfrm>
            <a:off x="1970088" y="839788"/>
            <a:ext cx="4672012" cy="3503612"/>
          </a:xfrm>
          <a:ln/>
        </p:spPr>
      </p:sp>
      <p:sp>
        <p:nvSpPr>
          <p:cNvPr id="29700" name="Rectangle 3"/>
          <p:cNvSpPr>
            <a:spLocks noGrp="1" noChangeArrowheads="1"/>
          </p:cNvSpPr>
          <p:nvPr>
            <p:ph type="body" idx="1"/>
          </p:nvPr>
        </p:nvSpPr>
        <p:spPr>
          <a:xfrm>
            <a:off x="1981200" y="4572000"/>
            <a:ext cx="4648200" cy="3963988"/>
          </a:xfrm>
          <a:noFill/>
          <a:ln/>
        </p:spPr>
        <p:txBody>
          <a:bodyPr/>
          <a:lstStyle/>
          <a:p>
            <a:pPr eaLnBrk="1" hangingPunct="1"/>
            <a:r>
              <a:rPr lang="en-US" b="1" u="sng" dirty="0"/>
              <a:t>What is the vi Editor?</a:t>
            </a:r>
          </a:p>
          <a:p>
            <a:pPr eaLnBrk="1" hangingPunct="1"/>
            <a:endParaRPr lang="en-US" b="1" u="sng" dirty="0"/>
          </a:p>
          <a:p>
            <a:pPr eaLnBrk="1" hangingPunct="1"/>
            <a:r>
              <a:rPr lang="en-US" dirty="0"/>
              <a:t>Line editors, full screen editors and stream editors are all available on the Unix system. The editor “</a:t>
            </a:r>
            <a:r>
              <a:rPr lang="en-US" dirty="0" err="1"/>
              <a:t>ed</a:t>
            </a:r>
            <a:r>
              <a:rPr lang="en-US" dirty="0"/>
              <a:t>” was developed by Ken Thompson, and was the original editor that accompanied the Unix system. The line editor “ex” was created by William Joy, on the basis of  “</a:t>
            </a:r>
            <a:r>
              <a:rPr lang="en-US" dirty="0" err="1"/>
              <a:t>ed</a:t>
            </a:r>
            <a:r>
              <a:rPr lang="en-US" dirty="0"/>
              <a:t>”. This chapter discusses the “vi” editor, which is a full screen editor, widely acknowledged as one of the most powerful editors available in any environment. </a:t>
            </a:r>
          </a:p>
          <a:p>
            <a:pPr eaLnBrk="1" hangingPunct="1"/>
            <a:r>
              <a:rPr lang="en-US" dirty="0"/>
              <a:t>The vi editor is also created by William Joy, and is in fact simply the visual mode of the line editor “ex”. It offers innumerable functions, but the terseness of its commands is considered to be a major handicap. </a:t>
            </a:r>
          </a:p>
          <a:p>
            <a:pPr eaLnBrk="1" hangingPunct="1"/>
            <a:endParaRPr lang="en-US" dirty="0"/>
          </a:p>
          <a:p>
            <a:pPr eaLnBrk="1" hangingPunct="1"/>
            <a:r>
              <a:rPr lang="en-US" b="1" u="sng" dirty="0"/>
              <a:t>Modes of vi editor:</a:t>
            </a:r>
          </a:p>
          <a:p>
            <a:pPr eaLnBrk="1" hangingPunct="1"/>
            <a:endParaRPr lang="en-US" b="1" u="sng" dirty="0"/>
          </a:p>
          <a:p>
            <a:pPr eaLnBrk="1" hangingPunct="1"/>
            <a:r>
              <a:rPr lang="en-US" dirty="0"/>
              <a:t>The vi editor works in 3 modes: Input, Command and ex mode. The relation between the three modes is depicted in the figure in the slide above.</a:t>
            </a:r>
          </a:p>
          <a:p>
            <a:pPr eaLnBrk="1" hangingPunct="1"/>
            <a:r>
              <a:rPr lang="en-US" b="1" dirty="0"/>
              <a:t>Command Mode, Input Mode, ex Mode</a:t>
            </a:r>
          </a:p>
        </p:txBody>
      </p:sp>
    </p:spTree>
    <p:extLst>
      <p:ext uri="{BB962C8B-B14F-4D97-AF65-F5344CB8AC3E}">
        <p14:creationId xmlns:p14="http://schemas.microsoft.com/office/powerpoint/2010/main" val="4225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spect="1" noChangeArrowheads="1" noTextEdit="1"/>
          </p:cNvSpPr>
          <p:nvPr>
            <p:ph type="sldImg"/>
          </p:nvPr>
        </p:nvSpPr>
        <p:spPr>
          <a:xfrm>
            <a:off x="1970088" y="839788"/>
            <a:ext cx="4672012" cy="3503612"/>
          </a:xfrm>
          <a:ln/>
        </p:spPr>
      </p:sp>
      <p:sp>
        <p:nvSpPr>
          <p:cNvPr id="30724" name="Rectangle 3"/>
          <p:cNvSpPr>
            <a:spLocks noGrp="1" noChangeArrowheads="1"/>
          </p:cNvSpPr>
          <p:nvPr>
            <p:ph type="body" idx="1"/>
          </p:nvPr>
        </p:nvSpPr>
        <p:spPr>
          <a:xfrm>
            <a:off x="1981200" y="4572000"/>
            <a:ext cx="4648200" cy="3963988"/>
          </a:xfrm>
          <a:noFill/>
          <a:ln/>
        </p:spPr>
        <p:txBody>
          <a:bodyPr/>
          <a:lstStyle/>
          <a:p>
            <a:pPr eaLnBrk="1" hangingPunct="1"/>
            <a:r>
              <a:rPr lang="en-US" b="1" u="sng" dirty="0"/>
              <a:t>What is the Input Mode?</a:t>
            </a:r>
          </a:p>
          <a:p>
            <a:pPr eaLnBrk="1" hangingPunct="1"/>
            <a:endParaRPr lang="en-US" b="1" u="sng" dirty="0"/>
          </a:p>
          <a:p>
            <a:pPr eaLnBrk="1" hangingPunct="1"/>
            <a:r>
              <a:rPr lang="en-US" dirty="0"/>
              <a:t>The Input mode is used to insert, append, replace or change text. A summary of input mode commands are given below:</a:t>
            </a:r>
          </a:p>
          <a:p>
            <a:pPr eaLnBrk="1" hangingPunct="1"/>
            <a:endParaRPr lang="en-US" dirty="0"/>
          </a:p>
          <a:p>
            <a:pPr eaLnBrk="1" hangingPunct="1"/>
            <a:r>
              <a:rPr lang="en-US" b="1" u="sng" dirty="0"/>
              <a:t>Command</a:t>
            </a:r>
            <a:r>
              <a:rPr lang="en-US" dirty="0"/>
              <a:t> 	</a:t>
            </a:r>
            <a:r>
              <a:rPr lang="en-US" b="1" u="sng" dirty="0"/>
              <a:t>Function</a:t>
            </a:r>
          </a:p>
          <a:p>
            <a:pPr eaLnBrk="1" hangingPunct="1"/>
            <a:endParaRPr lang="en-US" b="1" u="sng" dirty="0"/>
          </a:p>
          <a:p>
            <a:pPr eaLnBrk="1" hangingPunct="1">
              <a:buFontTx/>
              <a:buChar char="•"/>
            </a:pPr>
            <a:r>
              <a:rPr lang="en-US" dirty="0"/>
              <a:t> </a:t>
            </a:r>
            <a:r>
              <a:rPr lang="en-US" dirty="0" err="1"/>
              <a:t>i</a:t>
            </a:r>
            <a:r>
              <a:rPr lang="en-US" dirty="0"/>
              <a:t>                     	Inserts text to left of cursor</a:t>
            </a:r>
          </a:p>
          <a:p>
            <a:pPr eaLnBrk="1" hangingPunct="1">
              <a:buFontTx/>
              <a:buChar char="•"/>
            </a:pPr>
            <a:r>
              <a:rPr lang="en-US" dirty="0"/>
              <a:t> I	Inserts text at beginning of line</a:t>
            </a:r>
          </a:p>
          <a:p>
            <a:pPr eaLnBrk="1" hangingPunct="1">
              <a:buFontTx/>
              <a:buChar char="•"/>
            </a:pPr>
            <a:r>
              <a:rPr lang="en-US" dirty="0"/>
              <a:t> a	Appends text to right of cursor</a:t>
            </a:r>
          </a:p>
          <a:p>
            <a:pPr eaLnBrk="1" hangingPunct="1">
              <a:buFontTx/>
              <a:buChar char="•"/>
            </a:pPr>
            <a:r>
              <a:rPr lang="en-US" dirty="0"/>
              <a:t> A	Appends text at end of line</a:t>
            </a:r>
          </a:p>
          <a:p>
            <a:pPr eaLnBrk="1" hangingPunct="1">
              <a:buFontTx/>
              <a:buChar char="•"/>
            </a:pPr>
            <a:r>
              <a:rPr lang="en-US" dirty="0"/>
              <a:t> o	Opens line below</a:t>
            </a:r>
          </a:p>
          <a:p>
            <a:pPr eaLnBrk="1" hangingPunct="1">
              <a:buFontTx/>
              <a:buChar char="•"/>
            </a:pPr>
            <a:r>
              <a:rPr lang="en-US" dirty="0"/>
              <a:t> O	Opens line above</a:t>
            </a:r>
          </a:p>
          <a:p>
            <a:pPr eaLnBrk="1" hangingPunct="1">
              <a:buFontTx/>
              <a:buChar char="•"/>
            </a:pPr>
            <a:r>
              <a:rPr lang="en-US" dirty="0"/>
              <a:t> </a:t>
            </a:r>
            <a:r>
              <a:rPr lang="en-US" dirty="0" err="1"/>
              <a:t>rch</a:t>
            </a:r>
            <a:r>
              <a:rPr lang="en-US" dirty="0"/>
              <a:t>	Replaces single character at cursor with character </a:t>
            </a:r>
            <a:r>
              <a:rPr lang="en-US" dirty="0" err="1"/>
              <a:t>ch</a:t>
            </a:r>
            <a:endParaRPr lang="en-US" dirty="0"/>
          </a:p>
          <a:p>
            <a:pPr eaLnBrk="1" hangingPunct="1">
              <a:buFontTx/>
              <a:buChar char="•"/>
            </a:pPr>
            <a:r>
              <a:rPr lang="en-US" dirty="0"/>
              <a:t> R	Replaces text from cursor to right</a:t>
            </a:r>
          </a:p>
          <a:p>
            <a:pPr eaLnBrk="1" hangingPunct="1">
              <a:buFontTx/>
              <a:buChar char="•"/>
            </a:pPr>
            <a:r>
              <a:rPr lang="en-US" dirty="0"/>
              <a:t> s	Replaces single character at cursor with any number of </a:t>
            </a:r>
          </a:p>
          <a:p>
            <a:pPr lvl="1" eaLnBrk="1" hangingPunct="1"/>
            <a:r>
              <a:rPr lang="en-US" dirty="0"/>
              <a:t>            	characters</a:t>
            </a:r>
          </a:p>
          <a:p>
            <a:pPr eaLnBrk="1" hangingPunct="1">
              <a:buFontTx/>
              <a:buChar char="•"/>
            </a:pPr>
            <a:r>
              <a:rPr lang="en-US" dirty="0"/>
              <a:t>S	Replaces entire line</a:t>
            </a:r>
          </a:p>
        </p:txBody>
      </p:sp>
    </p:spTree>
    <p:extLst>
      <p:ext uri="{BB962C8B-B14F-4D97-AF65-F5344CB8AC3E}">
        <p14:creationId xmlns:p14="http://schemas.microsoft.com/office/powerpoint/2010/main" val="1408516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Rot="1" noChangeAspect="1" noChangeArrowheads="1" noTextEdit="1"/>
          </p:cNvSpPr>
          <p:nvPr>
            <p:ph type="sldImg"/>
          </p:nvPr>
        </p:nvSpPr>
        <p:spPr>
          <a:xfrm>
            <a:off x="1970088" y="839788"/>
            <a:ext cx="4672012" cy="3503612"/>
          </a:xfrm>
          <a:ln/>
        </p:spPr>
      </p:sp>
      <p:sp>
        <p:nvSpPr>
          <p:cNvPr id="31748" name="Rectangle 3"/>
          <p:cNvSpPr>
            <a:spLocks noGrp="1" noChangeArrowheads="1"/>
          </p:cNvSpPr>
          <p:nvPr>
            <p:ph type="body" idx="1"/>
          </p:nvPr>
        </p:nvSpPr>
        <p:spPr>
          <a:xfrm>
            <a:off x="1981200" y="4572000"/>
            <a:ext cx="4648200" cy="3963988"/>
          </a:xfrm>
          <a:noFill/>
          <a:ln/>
        </p:spPr>
        <p:txBody>
          <a:bodyPr/>
          <a:lstStyle/>
          <a:p>
            <a:pPr eaLnBrk="1" hangingPunct="1"/>
            <a:r>
              <a:rPr lang="en-US"/>
              <a:t>Add the notes here.</a:t>
            </a:r>
          </a:p>
        </p:txBody>
      </p:sp>
    </p:spTree>
    <p:extLst>
      <p:ext uri="{BB962C8B-B14F-4D97-AF65-F5344CB8AC3E}">
        <p14:creationId xmlns:p14="http://schemas.microsoft.com/office/powerpoint/2010/main" val="385701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Rot="1" noChangeAspect="1" noChangeArrowheads="1" noTextEdit="1"/>
          </p:cNvSpPr>
          <p:nvPr>
            <p:ph type="sldImg"/>
          </p:nvPr>
        </p:nvSpPr>
        <p:spPr>
          <a:xfrm>
            <a:off x="1970088" y="839788"/>
            <a:ext cx="4672012" cy="3503612"/>
          </a:xfrm>
          <a:ln/>
        </p:spPr>
      </p:sp>
      <p:sp>
        <p:nvSpPr>
          <p:cNvPr id="32772" name="Rectangle 3"/>
          <p:cNvSpPr>
            <a:spLocks noGrp="1" noChangeArrowheads="1"/>
          </p:cNvSpPr>
          <p:nvPr>
            <p:ph type="body" idx="1"/>
          </p:nvPr>
        </p:nvSpPr>
        <p:spPr>
          <a:xfrm>
            <a:off x="1981200" y="4572000"/>
            <a:ext cx="4732116" cy="3963988"/>
          </a:xfrm>
          <a:noFill/>
          <a:ln/>
        </p:spPr>
        <p:txBody>
          <a:bodyPr/>
          <a:lstStyle/>
          <a:p>
            <a:pPr eaLnBrk="1" hangingPunct="1"/>
            <a:r>
              <a:rPr lang="en-US" b="1" u="sng" dirty="0"/>
              <a:t>Saving and Quitting: The Last Line Mode</a:t>
            </a:r>
          </a:p>
          <a:p>
            <a:pPr eaLnBrk="1" hangingPunct="1"/>
            <a:endParaRPr lang="en-US" b="1" u="sng" dirty="0"/>
          </a:p>
          <a:p>
            <a:pPr eaLnBrk="1" hangingPunct="1"/>
            <a:r>
              <a:rPr lang="en-US" dirty="0"/>
              <a:t>vi uses the ZZ command to save and quit editor. The ‘ex’ mode, also referred to as last line mode, can also be used.</a:t>
            </a:r>
          </a:p>
          <a:p>
            <a:pPr eaLnBrk="1" hangingPunct="1"/>
            <a:r>
              <a:rPr lang="en-US" dirty="0"/>
              <a:t>To switch from command mode to ex mode, a colon (:) is pressed, which appears as ex prompt in the bottom line. Any ex command can be entered at this prompt. Following commands can be used for saving and quitting from the ex mode:</a:t>
            </a:r>
          </a:p>
          <a:p>
            <a:pPr eaLnBrk="1" hangingPunct="1"/>
            <a:endParaRPr lang="en-US" dirty="0"/>
          </a:p>
          <a:p>
            <a:pPr eaLnBrk="1" hangingPunct="1"/>
            <a:r>
              <a:rPr lang="en-US" b="1" u="sng" dirty="0"/>
              <a:t>Command</a:t>
            </a:r>
            <a:r>
              <a:rPr lang="en-US" dirty="0"/>
              <a:t>		</a:t>
            </a:r>
            <a:r>
              <a:rPr lang="en-US" b="1" u="sng" dirty="0"/>
              <a:t>Function</a:t>
            </a:r>
          </a:p>
          <a:p>
            <a:pPr eaLnBrk="1" hangingPunct="1"/>
            <a:endParaRPr lang="en-US" b="1" u="sng" dirty="0"/>
          </a:p>
          <a:p>
            <a:pPr eaLnBrk="1" hangingPunct="1">
              <a:buFontTx/>
              <a:buChar char="•"/>
            </a:pPr>
            <a:r>
              <a:rPr lang="en-US" dirty="0"/>
              <a:t> w                 		Write buffer into disk and remain in editing </a:t>
            </a:r>
          </a:p>
          <a:p>
            <a:pPr eaLnBrk="1" hangingPunct="1"/>
            <a:r>
              <a:rPr lang="en-US" dirty="0"/>
              <a:t>                                                     	mode</a:t>
            </a:r>
          </a:p>
          <a:p>
            <a:pPr eaLnBrk="1" hangingPunct="1">
              <a:buFontTx/>
              <a:buChar char="•"/>
            </a:pPr>
            <a:r>
              <a:rPr lang="en-US" dirty="0"/>
              <a:t> x		Save and quit the editor</a:t>
            </a:r>
          </a:p>
          <a:p>
            <a:pPr eaLnBrk="1" hangingPunct="1">
              <a:buFontTx/>
              <a:buChar char="•"/>
            </a:pPr>
            <a:r>
              <a:rPr lang="en-US" dirty="0"/>
              <a:t> </a:t>
            </a:r>
            <a:r>
              <a:rPr lang="en-US" dirty="0" err="1"/>
              <a:t>wq</a:t>
            </a:r>
            <a:r>
              <a:rPr lang="en-US" dirty="0"/>
              <a:t>		Write and quit editor</a:t>
            </a:r>
          </a:p>
          <a:p>
            <a:pPr eaLnBrk="1" hangingPunct="1">
              <a:buFontTx/>
              <a:buChar char="•"/>
            </a:pPr>
            <a:r>
              <a:rPr lang="en-US" dirty="0"/>
              <a:t> q		Quit editor</a:t>
            </a:r>
          </a:p>
          <a:p>
            <a:pPr eaLnBrk="1" hangingPunct="1"/>
            <a:endParaRPr lang="en-US" dirty="0"/>
          </a:p>
          <a:p>
            <a:pPr eaLnBrk="1" hangingPunct="1"/>
            <a:r>
              <a:rPr lang="en-US" b="1" u="sng" dirty="0"/>
              <a:t>The Repeat Factor</a:t>
            </a:r>
          </a:p>
          <a:p>
            <a:pPr eaLnBrk="1" hangingPunct="1"/>
            <a:endParaRPr lang="en-US" b="1" u="sng" dirty="0"/>
          </a:p>
          <a:p>
            <a:pPr eaLnBrk="1" hangingPunct="1"/>
            <a:r>
              <a:rPr lang="en-US" dirty="0"/>
              <a:t>A number can be prefixed to any command: most commands will interpret the instruction to repeat the command that many times. Hence this number is called as the repeat factor. For example, to insert a series of 30 asterisks in a line, 30i* can be used.</a:t>
            </a:r>
          </a:p>
          <a:p>
            <a:pPr eaLnBrk="1" hangingPunct="1"/>
            <a:r>
              <a:rPr lang="en-US" dirty="0"/>
              <a:t>The repeat factor can be used with input as well as command mode.</a:t>
            </a:r>
          </a:p>
          <a:p>
            <a:pPr eaLnBrk="1" hangingPunct="1"/>
            <a:endParaRPr lang="en-US" dirty="0"/>
          </a:p>
        </p:txBody>
      </p:sp>
    </p:spTree>
    <p:extLst>
      <p:ext uri="{BB962C8B-B14F-4D97-AF65-F5344CB8AC3E}">
        <p14:creationId xmlns:p14="http://schemas.microsoft.com/office/powerpoint/2010/main" val="375527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Rot="1" noChangeAspect="1" noChangeArrowheads="1" noTextEdit="1"/>
          </p:cNvSpPr>
          <p:nvPr>
            <p:ph type="sldImg"/>
          </p:nvPr>
        </p:nvSpPr>
        <p:spPr>
          <a:xfrm>
            <a:off x="1970088" y="839788"/>
            <a:ext cx="4672012" cy="3503612"/>
          </a:xfrm>
          <a:ln/>
        </p:spPr>
      </p:sp>
      <p:sp>
        <p:nvSpPr>
          <p:cNvPr id="33796" name="Rectangle 3"/>
          <p:cNvSpPr>
            <a:spLocks noGrp="1" noChangeArrowheads="1"/>
          </p:cNvSpPr>
          <p:nvPr>
            <p:ph type="body" idx="1"/>
          </p:nvPr>
        </p:nvSpPr>
        <p:spPr>
          <a:xfrm>
            <a:off x="1981200" y="4572000"/>
            <a:ext cx="4648200" cy="3963988"/>
          </a:xfrm>
          <a:noFill/>
          <a:ln/>
        </p:spPr>
        <p:txBody>
          <a:bodyPr/>
          <a:lstStyle/>
          <a:p>
            <a:pPr eaLnBrk="1" hangingPunct="1"/>
            <a:r>
              <a:rPr lang="en-US" b="1" u="sng" dirty="0"/>
              <a:t>Navigation (Cursor Movement commands):</a:t>
            </a:r>
          </a:p>
          <a:p>
            <a:pPr eaLnBrk="1" hangingPunct="1"/>
            <a:endParaRPr lang="en-US" u="sng" dirty="0"/>
          </a:p>
          <a:p>
            <a:pPr eaLnBrk="1" hangingPunct="1"/>
            <a:r>
              <a:rPr lang="en-US" b="1" u="sng" dirty="0"/>
              <a:t>Command</a:t>
            </a:r>
            <a:r>
              <a:rPr lang="en-US" dirty="0"/>
              <a:t>		</a:t>
            </a:r>
            <a:r>
              <a:rPr lang="en-US" b="1" u="sng" dirty="0"/>
              <a:t>Function</a:t>
            </a:r>
          </a:p>
          <a:p>
            <a:pPr eaLnBrk="1" hangingPunct="1">
              <a:buFontTx/>
              <a:buChar char="•"/>
            </a:pPr>
            <a:r>
              <a:rPr lang="en-US" dirty="0"/>
              <a:t> h (or backspace)		Move cursor left</a:t>
            </a:r>
          </a:p>
          <a:p>
            <a:pPr eaLnBrk="1" hangingPunct="1">
              <a:buFontTx/>
              <a:buChar char="•"/>
            </a:pPr>
            <a:r>
              <a:rPr lang="en-US" dirty="0"/>
              <a:t> j 		Move cursor down</a:t>
            </a:r>
          </a:p>
          <a:p>
            <a:pPr eaLnBrk="1" hangingPunct="1">
              <a:buFontTx/>
              <a:buChar char="•"/>
            </a:pPr>
            <a:r>
              <a:rPr lang="en-US" dirty="0"/>
              <a:t> k 		Move cursor up</a:t>
            </a:r>
          </a:p>
          <a:p>
            <a:pPr eaLnBrk="1" hangingPunct="1">
              <a:buFontTx/>
              <a:buChar char="•"/>
            </a:pPr>
            <a:r>
              <a:rPr lang="en-US" dirty="0"/>
              <a:t> l (or spacebar)		Move cursor right</a:t>
            </a:r>
          </a:p>
          <a:p>
            <a:pPr eaLnBrk="1" hangingPunct="1">
              <a:buFontTx/>
              <a:buChar char="•"/>
            </a:pPr>
            <a:r>
              <a:rPr lang="en-US" dirty="0"/>
              <a:t> ^		Move cursor to beginning of first word of line     		(no repeat factor)</a:t>
            </a:r>
          </a:p>
          <a:p>
            <a:pPr eaLnBrk="1" hangingPunct="1">
              <a:buFontTx/>
              <a:buChar char="•"/>
            </a:pPr>
            <a:r>
              <a:rPr lang="en-US" dirty="0"/>
              <a:t> 0 or | 		Move cursor to beginning of  line (no repeat 		factor with 0)</a:t>
            </a:r>
          </a:p>
          <a:p>
            <a:pPr eaLnBrk="1" hangingPunct="1">
              <a:buFontTx/>
              <a:buChar char="•"/>
            </a:pPr>
            <a:r>
              <a:rPr lang="en-US" dirty="0"/>
              <a:t> $		Move cursor to end of line</a:t>
            </a:r>
          </a:p>
          <a:p>
            <a:pPr eaLnBrk="1" hangingPunct="1">
              <a:buFontTx/>
              <a:buChar char="•"/>
            </a:pPr>
            <a:r>
              <a:rPr lang="en-US" dirty="0"/>
              <a:t> b 		Move cursor back to beginning of  word</a:t>
            </a:r>
          </a:p>
          <a:p>
            <a:pPr eaLnBrk="1" hangingPunct="1">
              <a:buFontTx/>
              <a:buChar char="•"/>
            </a:pPr>
            <a:r>
              <a:rPr lang="en-US" dirty="0"/>
              <a:t> e		Move cursor forward to end of word</a:t>
            </a:r>
          </a:p>
          <a:p>
            <a:pPr eaLnBrk="1" hangingPunct="1">
              <a:buFontTx/>
              <a:buChar char="•"/>
            </a:pPr>
            <a:r>
              <a:rPr lang="en-US" dirty="0"/>
              <a:t> w 		Move cursor forward to beginning of  word</a:t>
            </a:r>
          </a:p>
        </p:txBody>
      </p:sp>
    </p:spTree>
    <p:extLst>
      <p:ext uri="{BB962C8B-B14F-4D97-AF65-F5344CB8AC3E}">
        <p14:creationId xmlns:p14="http://schemas.microsoft.com/office/powerpoint/2010/main" val="348738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Rot="1" noChangeAspect="1" noChangeArrowheads="1" noTextEdit="1"/>
          </p:cNvSpPr>
          <p:nvPr>
            <p:ph type="sldImg"/>
          </p:nvPr>
        </p:nvSpPr>
        <p:spPr>
          <a:xfrm>
            <a:off x="1970088" y="839788"/>
            <a:ext cx="4672012" cy="3503612"/>
          </a:xfrm>
          <a:ln/>
        </p:spPr>
      </p:sp>
      <p:sp>
        <p:nvSpPr>
          <p:cNvPr id="34820" name="Rectangle 3"/>
          <p:cNvSpPr>
            <a:spLocks noGrp="1" noChangeArrowheads="1"/>
          </p:cNvSpPr>
          <p:nvPr>
            <p:ph type="body" idx="1"/>
          </p:nvPr>
        </p:nvSpPr>
        <p:spPr>
          <a:xfrm>
            <a:off x="1981200" y="4572000"/>
            <a:ext cx="4648200" cy="3963988"/>
          </a:xfrm>
          <a:noFill/>
          <a:ln/>
        </p:spPr>
        <p:txBody>
          <a:bodyPr/>
          <a:lstStyle/>
          <a:p>
            <a:pPr eaLnBrk="1" hangingPunct="1"/>
            <a:r>
              <a:rPr lang="en-US" b="1" u="sng" dirty="0"/>
              <a:t>Paging Functions:</a:t>
            </a:r>
          </a:p>
          <a:p>
            <a:pPr eaLnBrk="1" hangingPunct="1"/>
            <a:endParaRPr lang="en-US" u="sng" dirty="0"/>
          </a:p>
          <a:p>
            <a:pPr eaLnBrk="1" hangingPunct="1"/>
            <a:r>
              <a:rPr lang="en-US" b="1" u="sng" dirty="0"/>
              <a:t>Command</a:t>
            </a:r>
            <a:r>
              <a:rPr lang="en-US" dirty="0"/>
              <a:t>		</a:t>
            </a:r>
            <a:r>
              <a:rPr lang="en-US" b="1" u="sng" dirty="0"/>
              <a:t>Function</a:t>
            </a:r>
          </a:p>
          <a:p>
            <a:pPr eaLnBrk="1" hangingPunct="1">
              <a:buFontTx/>
              <a:buChar char="•"/>
            </a:pPr>
            <a:r>
              <a:rPr lang="en-US" dirty="0"/>
              <a:t> &lt;Ctrl-f&gt;		Full Page forward</a:t>
            </a:r>
          </a:p>
          <a:p>
            <a:pPr eaLnBrk="1" hangingPunct="1">
              <a:buFontTx/>
              <a:buChar char="•"/>
            </a:pPr>
            <a:r>
              <a:rPr lang="en-US" dirty="0"/>
              <a:t> &lt;Ctrl-b&gt;		Full Page backward</a:t>
            </a:r>
          </a:p>
          <a:p>
            <a:pPr eaLnBrk="1" hangingPunct="1">
              <a:buFontTx/>
              <a:buChar char="•"/>
            </a:pPr>
            <a:r>
              <a:rPr lang="en-US" dirty="0"/>
              <a:t> &lt;Ctrl-d&gt;		Half Page forward</a:t>
            </a:r>
          </a:p>
          <a:p>
            <a:pPr eaLnBrk="1" hangingPunct="1">
              <a:buFontTx/>
              <a:buChar char="•"/>
            </a:pPr>
            <a:r>
              <a:rPr lang="en-US" dirty="0"/>
              <a:t> &lt;Ctrl-u&gt;		Half Page backward</a:t>
            </a:r>
          </a:p>
          <a:p>
            <a:pPr eaLnBrk="1" hangingPunct="1">
              <a:buFontTx/>
              <a:buChar char="•"/>
            </a:pPr>
            <a:r>
              <a:rPr lang="en-US" dirty="0"/>
              <a:t> &lt;Ctrl-l&gt;		Redraw page screen (no repeat factor)</a:t>
            </a:r>
          </a:p>
        </p:txBody>
      </p:sp>
    </p:spTree>
    <p:extLst>
      <p:ext uri="{BB962C8B-B14F-4D97-AF65-F5344CB8AC3E}">
        <p14:creationId xmlns:p14="http://schemas.microsoft.com/office/powerpoint/2010/main" val="1974912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231732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33714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2642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094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59395"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32157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60419"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370167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61443"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3382601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6/11/2018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91406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62467"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2760851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994946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65458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39308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91913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85054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61933369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3821090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604862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2588696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525121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79477340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3832016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81990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4711030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620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089782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958939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2973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6530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22886182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218930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56733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8067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15126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5950197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87132375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03799073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0877996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75431694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1142199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7405744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919933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514420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07888029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86839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18997305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554073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19159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43244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6202557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344458555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721884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1929753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026874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37047387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56604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9505881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4885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2092869613"/>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24882082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58371"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48491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67963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754550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94030384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86"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378710815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72075334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4158157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t> VI Editor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lIns="90488" tIns="44450" rIns="90488" bIns="44450"/>
          <a:lstStyle/>
          <a:p>
            <a:r>
              <a:rPr lang="en-US" sz="1200" dirty="0"/>
              <a:t>5.6: Search and Repeat Commands</a:t>
            </a:r>
            <a:br>
              <a:rPr lang="en-US" sz="1200" dirty="0"/>
            </a:br>
            <a:r>
              <a:rPr lang="en-US" dirty="0"/>
              <a:t>Details</a:t>
            </a:r>
          </a:p>
        </p:txBody>
      </p:sp>
      <p:sp>
        <p:nvSpPr>
          <p:cNvPr id="14339" name="Rectangle 3"/>
          <p:cNvSpPr>
            <a:spLocks noChangeArrowheads="1"/>
          </p:cNvSpPr>
          <p:nvPr/>
        </p:nvSpPr>
        <p:spPr bwMode="auto">
          <a:xfrm>
            <a:off x="301625" y="1482064"/>
            <a:ext cx="8229600" cy="4648200"/>
          </a:xfrm>
          <a:prstGeom prst="rect">
            <a:avLst/>
          </a:prstGeom>
          <a:noFill/>
          <a:ln w="12700">
            <a:noFill/>
            <a:miter lim="800000"/>
            <a:headEnd/>
            <a:tailEnd/>
          </a:ln>
        </p:spPr>
        <p:txBody>
          <a:bodyPr lIns="90488" tIns="44450" rIns="90488" bIns="44450"/>
          <a:lstStyle/>
          <a:p>
            <a:pPr marL="1143000" lvl="2" indent="-228600">
              <a:lnSpc>
                <a:spcPts val="3200"/>
              </a:lnSpc>
              <a:buClr>
                <a:srgbClr val="A11133"/>
              </a:buClr>
              <a:buFont typeface="Wingdings" pitchFamily="2" charset="2"/>
              <a:buNone/>
            </a:pPr>
            <a:r>
              <a:rPr lang="en-US" b="1" u="sng" dirty="0">
                <a:solidFill>
                  <a:srgbClr val="000000"/>
                </a:solidFill>
                <a:latin typeface="Candara"/>
                <a:cs typeface="Arial" pitchFamily="34" charset="0"/>
              </a:rPr>
              <a:t>Commands</a:t>
            </a:r>
            <a:r>
              <a:rPr lang="en-US" b="1" dirty="0">
                <a:solidFill>
                  <a:srgbClr val="000000"/>
                </a:solidFill>
                <a:latin typeface="Candara"/>
                <a:cs typeface="Arial" pitchFamily="34" charset="0"/>
              </a:rPr>
              <a:t>	</a:t>
            </a:r>
            <a:r>
              <a:rPr lang="en-US" b="1" u="sng" dirty="0">
                <a:solidFill>
                  <a:srgbClr val="000000"/>
                </a:solidFill>
                <a:latin typeface="Candara"/>
                <a:cs typeface="Arial" pitchFamily="34" charset="0"/>
              </a:rPr>
              <a:t>Functions</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/pat		Searches forward for pat</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?pat		Searches backward for pattern pat</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n			Repeats search in the same direction along</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			which the previous search was made (no</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			repeat factor)</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N			Repeats search in a direction opposite to</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			that which the previous search was made</a:t>
            </a:r>
          </a:p>
          <a:p>
            <a:pPr marL="1143000" lvl="2" indent="-228600">
              <a:lnSpc>
                <a:spcPts val="3200"/>
              </a:lnSpc>
              <a:buClr>
                <a:srgbClr val="A11133"/>
              </a:buClr>
              <a:buFont typeface="Wingdings" pitchFamily="2" charset="2"/>
              <a:buNone/>
            </a:pPr>
            <a:r>
              <a:rPr lang="en-US" dirty="0">
                <a:solidFill>
                  <a:srgbClr val="000000"/>
                </a:solidFill>
                <a:latin typeface="Candara"/>
                <a:cs typeface="Arial" pitchFamily="34" charset="0"/>
              </a:rPr>
              <a:t>			(no repeat factor)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body" sz="quarter" idx="10"/>
          </p:nvPr>
        </p:nvSpPr>
        <p:spPr>
          <a:prstGeom prst="rect">
            <a:avLst/>
          </a:prstGeom>
        </p:spPr>
        <p:txBody>
          <a:bodyPr lIns="90488" tIns="44450" rIns="90488" bIns="44450">
            <a:normAutofit/>
          </a:bodyPr>
          <a:lstStyle/>
          <a:p>
            <a:pPr marL="347663" lvl="1" indent="-347663">
              <a:lnSpc>
                <a:spcPct val="90000"/>
              </a:lnSpc>
              <a:buFont typeface="Wingdings" pitchFamily="2" charset="2"/>
              <a:buChar char="Ø"/>
            </a:pPr>
            <a:r>
              <a:rPr lang="en-US" sz="1800" b="1" dirty="0"/>
              <a:t>Set command is used to customize the behavior of the VI editor</a:t>
            </a:r>
          </a:p>
          <a:p>
            <a:pPr marL="347663" lvl="1" indent="-347663">
              <a:lnSpc>
                <a:spcPct val="90000"/>
              </a:lnSpc>
              <a:buFont typeface="Wingdings" pitchFamily="2" charset="2"/>
              <a:buChar char="Ø"/>
            </a:pPr>
            <a:r>
              <a:rPr lang="en-US" sz="1800" b="1" dirty="0"/>
              <a:t>Some of the useful commands</a:t>
            </a:r>
          </a:p>
        </p:txBody>
      </p:sp>
      <p:sp>
        <p:nvSpPr>
          <p:cNvPr id="1027" name="Rectangle 2"/>
          <p:cNvSpPr>
            <a:spLocks noGrp="1" noChangeArrowheads="1"/>
          </p:cNvSpPr>
          <p:nvPr>
            <p:ph type="title"/>
          </p:nvPr>
        </p:nvSpPr>
        <p:spPr/>
        <p:txBody>
          <a:bodyPr lIns="90488" tIns="44450" rIns="90488" bIns="44450"/>
          <a:lstStyle/>
          <a:p>
            <a:r>
              <a:rPr lang="en-US" sz="1200" dirty="0"/>
              <a:t>5.7: Vi Editor – Other Features</a:t>
            </a:r>
            <a:r>
              <a:rPr lang="en-US" sz="1000" b="0" dirty="0"/>
              <a:t>   </a:t>
            </a:r>
            <a:br>
              <a:rPr lang="en-US" sz="1000" b="0" dirty="0"/>
            </a:br>
            <a:r>
              <a:rPr lang="en-US" dirty="0"/>
              <a:t>Using set command</a:t>
            </a:r>
          </a:p>
        </p:txBody>
      </p:sp>
      <p:graphicFrame>
        <p:nvGraphicFramePr>
          <p:cNvPr id="1026" name="Object 4"/>
          <p:cNvGraphicFramePr>
            <a:graphicFrameLocks noGrp="1" noChangeAspect="1"/>
          </p:cNvGraphicFramePr>
          <p:nvPr>
            <p:ph idx="4294967295"/>
            <p:extLst>
              <p:ext uri="{D42A27DB-BD31-4B8C-83A1-F6EECF244321}">
                <p14:modId xmlns:p14="http://schemas.microsoft.com/office/powerpoint/2010/main" val="814899786"/>
              </p:ext>
            </p:extLst>
          </p:nvPr>
        </p:nvGraphicFramePr>
        <p:xfrm>
          <a:off x="717634" y="2550992"/>
          <a:ext cx="7811303" cy="3004856"/>
        </p:xfrm>
        <a:graphic>
          <a:graphicData uri="http://schemas.openxmlformats.org/presentationml/2006/ole">
            <mc:AlternateContent xmlns:mc="http://schemas.openxmlformats.org/markup-compatibility/2006">
              <mc:Choice xmlns:v="urn:schemas-microsoft-com:vml" Requires="v">
                <p:oleObj spid="_x0000_s34842" name="Document" r:id="rId4" imgW="5616940" imgH="2160188" progId="Word.Document.8">
                  <p:embed/>
                </p:oleObj>
              </mc:Choice>
              <mc:Fallback>
                <p:oleObj name="Document" r:id="rId4" imgW="5616940" imgH="2160188" progId="Word.Document.8">
                  <p:embed/>
                  <p:pic>
                    <p:nvPicPr>
                      <p:cNvPr id="0" name="Picture 2"/>
                      <p:cNvPicPr>
                        <a:picLocks noGrp="1" noChangeAspect="1" noChangeArrowheads="1"/>
                      </p:cNvPicPr>
                      <p:nvPr/>
                    </p:nvPicPr>
                    <p:blipFill>
                      <a:blip r:embed="rId5"/>
                      <a:srcRect/>
                      <a:stretch>
                        <a:fillRect/>
                      </a:stretch>
                    </p:blipFill>
                    <p:spPr bwMode="auto">
                      <a:xfrm>
                        <a:off x="717634" y="2550992"/>
                        <a:ext cx="7811303" cy="3004856"/>
                      </a:xfrm>
                      <a:prstGeom prst="rect">
                        <a:avLst/>
                      </a:prstGeom>
                      <a:noFill/>
                      <a:ln>
                        <a:noFill/>
                      </a:ln>
                      <a:effectLs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lIns="90488" tIns="44450" rIns="90488" bIns="44450"/>
          <a:lstStyle/>
          <a:p>
            <a:r>
              <a:rPr lang="en-US" sz="1200" dirty="0"/>
              <a:t>5.7: Vi Editor – Other Features</a:t>
            </a:r>
            <a:r>
              <a:rPr lang="en-US" sz="1000" b="0" dirty="0"/>
              <a:t> </a:t>
            </a:r>
            <a:br>
              <a:rPr lang="en-US" sz="1000" b="0" dirty="0"/>
            </a:br>
            <a:r>
              <a:rPr lang="en-US" dirty="0"/>
              <a:t>Details</a:t>
            </a:r>
          </a:p>
        </p:txBody>
      </p:sp>
      <p:sp>
        <p:nvSpPr>
          <p:cNvPr id="15363" name="Rectangle 3"/>
          <p:cNvSpPr>
            <a:spLocks noChangeArrowheads="1"/>
          </p:cNvSpPr>
          <p:nvPr/>
        </p:nvSpPr>
        <p:spPr bwMode="auto">
          <a:xfrm>
            <a:off x="301625" y="1560122"/>
            <a:ext cx="8229600" cy="4648200"/>
          </a:xfrm>
          <a:prstGeom prst="rect">
            <a:avLst/>
          </a:prstGeom>
          <a:noFill/>
          <a:ln w="12700">
            <a:noFill/>
            <a:miter lim="800000"/>
            <a:headEnd/>
            <a:tailEnd/>
          </a:ln>
        </p:spPr>
        <p:txBody>
          <a:bodyPr lIns="90488" tIns="44450" rIns="90488" bIns="44450"/>
          <a:lstStyle/>
          <a:p>
            <a:pPr marL="347663" lvl="1" indent="-347663">
              <a:spcBef>
                <a:spcPct val="20000"/>
              </a:spcBef>
              <a:buClr>
                <a:srgbClr val="00A1E4"/>
              </a:buClr>
              <a:buFont typeface="Wingdings" pitchFamily="2" charset="2"/>
              <a:buChar char="Ø"/>
            </a:pPr>
            <a:r>
              <a:rPr lang="en-US" b="1" dirty="0">
                <a:latin typeface="Candara" panose="020E0502030303020204" pitchFamily="34" charset="0"/>
              </a:rPr>
              <a:t>Joining line:</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J	- to join current line with next line</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4J - to join 4 lines from current line</a:t>
            </a: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Undo last Instruction - u</a:t>
            </a: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Reverse all changes made to current line – U</a:t>
            </a: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Using set command </a:t>
            </a:r>
          </a:p>
          <a:p>
            <a:pPr marL="296863" indent="-296863" eaLnBrk="0" hangingPunct="0">
              <a:spcBef>
                <a:spcPct val="20000"/>
              </a:spcBef>
              <a:buClr>
                <a:srgbClr val="00A1E4"/>
              </a:buClr>
              <a:buFont typeface="Arial" pitchFamily="34" charset="0"/>
              <a:buChar char="•"/>
            </a:pPr>
            <a:endParaRPr lang="en-US" sz="2000" b="1" dirty="0">
              <a:solidFill>
                <a:srgbClr val="000000"/>
              </a:solidFill>
              <a:latin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type="body" sz="quarter" idx="10"/>
          </p:nvPr>
        </p:nvSpPr>
        <p:spPr/>
        <p:txBody>
          <a:bodyPr lIns="90488" tIns="44450" rIns="90488" bIns="44450"/>
          <a:lstStyle/>
          <a:p>
            <a:pPr marL="347663" lvl="1" indent="-347663">
              <a:buFont typeface="Wingdings" pitchFamily="2" charset="2"/>
              <a:buChar char="Ø"/>
            </a:pPr>
            <a:r>
              <a:rPr lang="en-US" sz="1800" b="1" dirty="0"/>
              <a:t>SED(“Stream </a:t>
            </a:r>
            <a:r>
              <a:rPr lang="en-US" sz="1800" b="1" dirty="0" err="1"/>
              <a:t>EDitor</a:t>
            </a:r>
            <a:r>
              <a:rPr lang="en-US" sz="1800" b="1" dirty="0"/>
              <a:t>”) is a non-interactive stream oriented editor for filtering and transforming text.</a:t>
            </a:r>
          </a:p>
          <a:p>
            <a:pPr marL="347663" lvl="1" indent="-347663">
              <a:buFont typeface="Wingdings" pitchFamily="2" charset="2"/>
              <a:buChar char="Ø"/>
            </a:pPr>
            <a:r>
              <a:rPr lang="en-US" sz="1800" b="1" dirty="0"/>
              <a:t>It reads input line by line, applying the operation which has been specified via the command line (or a </a:t>
            </a:r>
            <a:r>
              <a:rPr lang="en-US" sz="1800" b="1" dirty="0" err="1"/>
              <a:t>sed</a:t>
            </a:r>
            <a:r>
              <a:rPr lang="en-US" sz="1800" b="1" dirty="0"/>
              <a:t> script), and then outputs the line in a terminal or file. </a:t>
            </a:r>
          </a:p>
          <a:p>
            <a:pPr marL="347663" lvl="1" indent="-347663">
              <a:buFont typeface="Wingdings" pitchFamily="2" charset="2"/>
              <a:buChar char="Ø"/>
            </a:pPr>
            <a:r>
              <a:rPr lang="en-US" sz="1800" b="1" dirty="0"/>
              <a:t>When to use SED?</a:t>
            </a:r>
          </a:p>
          <a:p>
            <a:pPr lvl="1" eaLnBrk="1" hangingPunct="1"/>
            <a:r>
              <a:rPr lang="en-US" dirty="0"/>
              <a:t>To automate editing actions to be performed on one or more files.</a:t>
            </a:r>
          </a:p>
          <a:p>
            <a:pPr lvl="1" eaLnBrk="1" hangingPunct="1"/>
            <a:r>
              <a:rPr lang="en-US" dirty="0"/>
              <a:t>To simplify the task of performing the same edits on multiple files.</a:t>
            </a:r>
          </a:p>
          <a:p>
            <a:pPr lvl="1" eaLnBrk="1" hangingPunct="1"/>
            <a:r>
              <a:rPr lang="en-US" dirty="0"/>
              <a:t>To write conversion programs.</a:t>
            </a:r>
          </a:p>
        </p:txBody>
      </p:sp>
      <p:sp>
        <p:nvSpPr>
          <p:cNvPr id="16386" name="Title 1"/>
          <p:cNvSpPr>
            <a:spLocks noGrp="1"/>
          </p:cNvSpPr>
          <p:nvPr>
            <p:ph type="title"/>
          </p:nvPr>
        </p:nvSpPr>
        <p:spPr/>
        <p:txBody>
          <a:bodyPr lIns="90488" tIns="44450" rIns="90488" bIns="44450"/>
          <a:lstStyle/>
          <a:p>
            <a:r>
              <a:rPr lang="en-US" dirty="0"/>
              <a:t>5.8: SED – Introduction to SED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type="body" sz="quarter" idx="10"/>
          </p:nvPr>
        </p:nvSpPr>
        <p:spPr/>
        <p:txBody>
          <a:bodyPr lIns="90488" tIns="44450" rIns="90488" bIns="44450"/>
          <a:lstStyle/>
          <a:p>
            <a:pPr marL="347663" lvl="1" indent="-347663">
              <a:buFont typeface="Wingdings" pitchFamily="2" charset="2"/>
              <a:buChar char="Ø"/>
            </a:pPr>
            <a:r>
              <a:rPr lang="en-US" sz="1800" b="1" dirty="0"/>
              <a:t>Syntax of SED Command</a:t>
            </a:r>
          </a:p>
          <a:p>
            <a:pPr lvl="1" eaLnBrk="1" hangingPunct="1">
              <a:buFont typeface="Arial" pitchFamily="34" charset="0"/>
              <a:buNone/>
            </a:pPr>
            <a:r>
              <a:rPr lang="en-US" b="1" dirty="0" err="1"/>
              <a:t>sed</a:t>
            </a:r>
            <a:r>
              <a:rPr lang="en-US" dirty="0"/>
              <a:t> </a:t>
            </a:r>
            <a:r>
              <a:rPr lang="en-US" i="1" dirty="0"/>
              <a:t>options</a:t>
            </a:r>
            <a:r>
              <a:rPr lang="en-US" dirty="0"/>
              <a:t> </a:t>
            </a:r>
            <a:r>
              <a:rPr lang="en-US" i="1" dirty="0" err="1"/>
              <a:t>sed</a:t>
            </a:r>
            <a:r>
              <a:rPr lang="en-US" i="1" dirty="0"/>
              <a:t>-script</a:t>
            </a:r>
            <a:r>
              <a:rPr lang="en-US" dirty="0"/>
              <a:t> filename</a:t>
            </a:r>
          </a:p>
          <a:p>
            <a:pPr lvl="1" eaLnBrk="1" hangingPunct="1"/>
            <a:r>
              <a:rPr lang="en-US" dirty="0" err="1"/>
              <a:t>sed</a:t>
            </a:r>
            <a:r>
              <a:rPr lang="en-US" dirty="0"/>
              <a:t>-script  -&gt; </a:t>
            </a:r>
            <a:r>
              <a:rPr lang="en-US" dirty="0" err="1"/>
              <a:t>sed</a:t>
            </a:r>
            <a:r>
              <a:rPr lang="en-US" dirty="0"/>
              <a:t> can use regular expressions for manipulating text on the input file.</a:t>
            </a:r>
          </a:p>
          <a:p>
            <a:pPr lvl="1" eaLnBrk="1" hangingPunct="1"/>
            <a:r>
              <a:rPr lang="en-US" dirty="0"/>
              <a:t>Options:</a:t>
            </a:r>
          </a:p>
          <a:p>
            <a:pPr lvl="2" eaLnBrk="1" hangingPunct="1"/>
            <a:r>
              <a:rPr lang="en-US" dirty="0"/>
              <a:t>-n   Suppress the default output. </a:t>
            </a:r>
          </a:p>
          <a:p>
            <a:pPr lvl="2" eaLnBrk="1" hangingPunct="1"/>
            <a:r>
              <a:rPr lang="en-US" dirty="0"/>
              <a:t>-e   Script  is an edit command for </a:t>
            </a:r>
            <a:r>
              <a:rPr lang="en-US" dirty="0" err="1"/>
              <a:t>sed</a:t>
            </a:r>
            <a:r>
              <a:rPr lang="en-US" dirty="0"/>
              <a:t> . Used to specify multiple instructions by preceding with –e. </a:t>
            </a:r>
            <a:br>
              <a:rPr lang="en-US" dirty="0"/>
            </a:br>
            <a:br>
              <a:rPr lang="en-US" dirty="0"/>
            </a:br>
            <a:endParaRPr lang="en-US" dirty="0"/>
          </a:p>
        </p:txBody>
      </p:sp>
      <p:sp>
        <p:nvSpPr>
          <p:cNvPr id="17410" name="Title 1"/>
          <p:cNvSpPr>
            <a:spLocks noGrp="1"/>
          </p:cNvSpPr>
          <p:nvPr>
            <p:ph type="title"/>
          </p:nvPr>
        </p:nvSpPr>
        <p:spPr/>
        <p:txBody>
          <a:bodyPr lIns="90488" tIns="44450" rIns="90488" bIns="44450"/>
          <a:lstStyle/>
          <a:p>
            <a:pPr eaLnBrk="1" hangingPunct="1"/>
            <a:r>
              <a:rPr lang="en-US" sz="1200" dirty="0"/>
              <a:t>5.9: SED Commands </a:t>
            </a:r>
            <a:br>
              <a:rPr lang="en-US" sz="1200" dirty="0"/>
            </a:br>
            <a:r>
              <a:rPr lang="en-US" dirty="0"/>
              <a:t>Invoking SED using Command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type="body" sz="quarter" idx="10"/>
          </p:nvPr>
        </p:nvSpPr>
        <p:spPr/>
        <p:txBody>
          <a:bodyPr lIns="90488" tIns="44450" rIns="90488" bIns="44450"/>
          <a:lstStyle/>
          <a:p>
            <a:pPr marL="347663" lvl="1" indent="-347663">
              <a:buFont typeface="Wingdings" pitchFamily="2" charset="2"/>
              <a:buChar char="Ø"/>
            </a:pPr>
            <a:r>
              <a:rPr lang="en-US" sz="1800" b="1" dirty="0"/>
              <a:t>Create a script file with long editing instructions to perform task on an input file.</a:t>
            </a:r>
          </a:p>
          <a:p>
            <a:pPr marL="347663" lvl="1" indent="-347663">
              <a:buFont typeface="Wingdings" pitchFamily="2" charset="2"/>
              <a:buChar char="Ø"/>
            </a:pPr>
            <a:r>
              <a:rPr lang="en-US" sz="1800" b="1" dirty="0"/>
              <a:t>The </a:t>
            </a:r>
            <a:r>
              <a:rPr lang="en-US" sz="1800" b="1" dirty="0" err="1"/>
              <a:t>sed</a:t>
            </a:r>
            <a:r>
              <a:rPr lang="en-US" sz="1800" b="1" dirty="0"/>
              <a:t> command will then be used as:</a:t>
            </a:r>
          </a:p>
          <a:p>
            <a:pPr marL="347663" lvl="1" indent="-347663">
              <a:buFont typeface="Wingdings" pitchFamily="2" charset="2"/>
              <a:buChar char="Ø"/>
            </a:pPr>
            <a:r>
              <a:rPr lang="en-US" sz="1800" b="1" dirty="0"/>
              <a:t>		</a:t>
            </a:r>
            <a:r>
              <a:rPr lang="en-US" sz="1800" b="1" dirty="0" err="1"/>
              <a:t>sed</a:t>
            </a:r>
            <a:r>
              <a:rPr lang="en-US" sz="1800" b="1" dirty="0"/>
              <a:t> –f </a:t>
            </a:r>
            <a:r>
              <a:rPr lang="en-US" sz="1800" b="1" dirty="0" err="1"/>
              <a:t>scriptfile</a:t>
            </a:r>
            <a:r>
              <a:rPr lang="en-US" sz="1800" b="1" dirty="0"/>
              <a:t> file</a:t>
            </a:r>
          </a:p>
          <a:p>
            <a:pPr marL="347663" lvl="1" indent="-347663">
              <a:buFont typeface="Wingdings" pitchFamily="2" charset="2"/>
              <a:buChar char="Ø"/>
            </a:pPr>
            <a:r>
              <a:rPr lang="en-US" sz="1800" b="1" dirty="0"/>
              <a:t>For Example,</a:t>
            </a:r>
          </a:p>
          <a:p>
            <a:pPr>
              <a:buFont typeface="Arial" pitchFamily="34" charset="0"/>
              <a:buNone/>
            </a:pPr>
            <a:r>
              <a:rPr lang="en-US" dirty="0"/>
              <a:t>		</a:t>
            </a:r>
            <a:r>
              <a:rPr lang="en-US" i="1" dirty="0" err="1"/>
              <a:t>sed</a:t>
            </a:r>
            <a:r>
              <a:rPr lang="en-US" i="1" dirty="0"/>
              <a:t> –f </a:t>
            </a:r>
            <a:r>
              <a:rPr lang="en-US" i="1" dirty="0" err="1"/>
              <a:t>sedsrc</a:t>
            </a:r>
            <a:r>
              <a:rPr lang="en-US" i="1" dirty="0"/>
              <a:t> text</a:t>
            </a:r>
          </a:p>
          <a:p>
            <a:pPr lvl="1"/>
            <a:r>
              <a:rPr lang="en-US" i="1" dirty="0" err="1"/>
              <a:t>sedsrc</a:t>
            </a:r>
            <a:r>
              <a:rPr lang="en-US" dirty="0"/>
              <a:t> – script file contains editing instructions.</a:t>
            </a:r>
          </a:p>
          <a:p>
            <a:pPr lvl="1"/>
            <a:r>
              <a:rPr lang="en-US" i="1" dirty="0"/>
              <a:t>text</a:t>
            </a:r>
            <a:r>
              <a:rPr lang="en-US" dirty="0"/>
              <a:t> – input file consists of data.</a:t>
            </a:r>
          </a:p>
          <a:p>
            <a:endParaRPr lang="en-US" dirty="0"/>
          </a:p>
          <a:p>
            <a:pPr>
              <a:buFont typeface="Arial" pitchFamily="34" charset="0"/>
              <a:buNone/>
            </a:pPr>
            <a:endParaRPr lang="en-US" dirty="0"/>
          </a:p>
        </p:txBody>
      </p:sp>
      <p:sp>
        <p:nvSpPr>
          <p:cNvPr id="18435" name="Title 1"/>
          <p:cNvSpPr>
            <a:spLocks noGrp="1"/>
          </p:cNvSpPr>
          <p:nvPr>
            <p:ph type="title"/>
          </p:nvPr>
        </p:nvSpPr>
        <p:spPr/>
        <p:txBody>
          <a:bodyPr lIns="90488" tIns="44450" rIns="90488" bIns="44450"/>
          <a:lstStyle/>
          <a:p>
            <a:r>
              <a:rPr lang="en-US" sz="1200" dirty="0"/>
              <a:t>5.9: SED Commands</a:t>
            </a:r>
            <a:r>
              <a:rPr lang="en-US" sz="1000" dirty="0"/>
              <a:t> </a:t>
            </a:r>
            <a:br>
              <a:rPr lang="en-US" sz="2400" dirty="0"/>
            </a:br>
            <a:r>
              <a:rPr lang="en-US" dirty="0"/>
              <a:t>Invoking SED using script file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type="body" sz="quarter" idx="10"/>
          </p:nvPr>
        </p:nvSpPr>
        <p:spPr/>
        <p:txBody>
          <a:bodyPr lIns="90488" tIns="44450" rIns="90488" bIns="44450"/>
          <a:lstStyle/>
          <a:p>
            <a:r>
              <a:rPr lang="en-US" dirty="0"/>
              <a:t>/s Command</a:t>
            </a:r>
          </a:p>
          <a:p>
            <a:pPr lvl="1"/>
            <a:r>
              <a:rPr lang="en-US" dirty="0"/>
              <a:t>The substitute command changes all occurrences of the regular expression into a new value</a:t>
            </a:r>
          </a:p>
          <a:p>
            <a:r>
              <a:rPr lang="en-US" dirty="0"/>
              <a:t>Syntax:</a:t>
            </a:r>
          </a:p>
          <a:p>
            <a:pPr>
              <a:buFont typeface="Arial" pitchFamily="34" charset="0"/>
              <a:buNone/>
            </a:pPr>
            <a:r>
              <a:rPr lang="en-US" dirty="0"/>
              <a:t>		</a:t>
            </a:r>
            <a:r>
              <a:rPr lang="en-US" sz="1800" dirty="0" err="1"/>
              <a:t>sed</a:t>
            </a:r>
            <a:r>
              <a:rPr lang="en-US" sz="1800" dirty="0"/>
              <a:t> ’s/old/new’ file</a:t>
            </a:r>
          </a:p>
          <a:p>
            <a:r>
              <a:rPr lang="en-US" dirty="0"/>
              <a:t>For Example:</a:t>
            </a:r>
          </a:p>
          <a:p>
            <a:pPr>
              <a:buFont typeface="Arial" pitchFamily="34" charset="0"/>
              <a:buNone/>
            </a:pPr>
            <a:r>
              <a:rPr lang="en-US" dirty="0"/>
              <a:t>		</a:t>
            </a:r>
            <a:r>
              <a:rPr lang="en-US" sz="1800" dirty="0" err="1"/>
              <a:t>sed</a:t>
            </a:r>
            <a:r>
              <a:rPr lang="en-US" sz="1800" dirty="0"/>
              <a:t> 's/Hi/Hello' data</a:t>
            </a:r>
          </a:p>
          <a:p>
            <a:pPr>
              <a:buFont typeface="Arial" pitchFamily="34" charset="0"/>
              <a:buNone/>
            </a:pPr>
            <a:r>
              <a:rPr lang="en-US" dirty="0"/>
              <a:t>	</a:t>
            </a:r>
            <a:r>
              <a:rPr lang="en-US" sz="1800" dirty="0"/>
              <a:t>would substitute the occurrence of the word hi to hello in "data" file.</a:t>
            </a:r>
          </a:p>
        </p:txBody>
      </p:sp>
      <p:sp>
        <p:nvSpPr>
          <p:cNvPr id="19459" name="Title 1"/>
          <p:cNvSpPr>
            <a:spLocks noGrp="1"/>
          </p:cNvSpPr>
          <p:nvPr>
            <p:ph type="title"/>
          </p:nvPr>
        </p:nvSpPr>
        <p:spPr/>
        <p:txBody>
          <a:bodyPr lIns="90488" tIns="44450" rIns="90488" bIns="44450"/>
          <a:lstStyle/>
          <a:p>
            <a:r>
              <a:rPr lang="en-US" sz="1200" dirty="0"/>
              <a:t>5.9: SED Commands</a:t>
            </a:r>
            <a:r>
              <a:rPr lang="en-US" sz="1000" dirty="0"/>
              <a:t> </a:t>
            </a:r>
            <a:br>
              <a:rPr lang="en-US" sz="2400" dirty="0"/>
            </a:br>
            <a:r>
              <a:rPr lang="en-US" dirty="0"/>
              <a:t>Substitute Command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type="body" sz="quarter" idx="10"/>
          </p:nvPr>
        </p:nvSpPr>
        <p:spPr/>
        <p:txBody>
          <a:bodyPr lIns="90488" tIns="44450" rIns="90488" bIns="44450"/>
          <a:lstStyle/>
          <a:p>
            <a:r>
              <a:rPr lang="en-US" dirty="0"/>
              <a:t>There are three ways to specify multiple instructions on the command line:</a:t>
            </a:r>
          </a:p>
          <a:p>
            <a:pPr lvl="1"/>
            <a:r>
              <a:rPr lang="en-US" dirty="0"/>
              <a:t>Separate instructions with semicolon</a:t>
            </a:r>
          </a:p>
          <a:p>
            <a:pPr lvl="2"/>
            <a:r>
              <a:rPr lang="en-US" dirty="0" err="1"/>
              <a:t>sed</a:t>
            </a:r>
            <a:r>
              <a:rPr lang="en-US" dirty="0"/>
              <a:t> ‘s/ WB/, West Bengal/; s/ BH/, Bihar/’ text</a:t>
            </a:r>
          </a:p>
          <a:p>
            <a:pPr lvl="1"/>
            <a:r>
              <a:rPr lang="en-US" dirty="0"/>
              <a:t>Precede each instruction by –e</a:t>
            </a:r>
          </a:p>
          <a:p>
            <a:pPr lvl="2"/>
            <a:r>
              <a:rPr lang="en-US" dirty="0" err="1"/>
              <a:t>sed</a:t>
            </a:r>
            <a:r>
              <a:rPr lang="en-US" dirty="0"/>
              <a:t> –e ‘s/ WB/, West Bengal/’ -e ‘s/ BH/, Bihar/’ text</a:t>
            </a:r>
          </a:p>
          <a:p>
            <a:pPr lvl="1"/>
            <a:r>
              <a:rPr lang="en-US" dirty="0"/>
              <a:t>Use the multiline entry capability</a:t>
            </a:r>
          </a:p>
          <a:p>
            <a:pPr lvl="2"/>
            <a:r>
              <a:rPr lang="en-US" dirty="0" err="1"/>
              <a:t>sed</a:t>
            </a:r>
            <a:r>
              <a:rPr lang="en-US" dirty="0"/>
              <a:t>  ‘</a:t>
            </a:r>
          </a:p>
          <a:p>
            <a:pPr lvl="2">
              <a:buFont typeface="Arial" pitchFamily="34" charset="0"/>
              <a:buNone/>
            </a:pPr>
            <a:r>
              <a:rPr lang="en-US" dirty="0"/>
              <a:t>   s/ WB/, West Bengal/</a:t>
            </a:r>
          </a:p>
          <a:p>
            <a:pPr lvl="2">
              <a:buFont typeface="Arial" pitchFamily="34" charset="0"/>
              <a:buNone/>
            </a:pPr>
            <a:r>
              <a:rPr lang="en-US" dirty="0"/>
              <a:t>   s/ BH/, Bihar/’ text</a:t>
            </a:r>
          </a:p>
        </p:txBody>
      </p:sp>
      <p:sp>
        <p:nvSpPr>
          <p:cNvPr id="20483" name="Title 1"/>
          <p:cNvSpPr>
            <a:spLocks noGrp="1"/>
          </p:cNvSpPr>
          <p:nvPr>
            <p:ph type="title"/>
          </p:nvPr>
        </p:nvSpPr>
        <p:spPr/>
        <p:txBody>
          <a:bodyPr lIns="90488" tIns="44450" rIns="90488" bIns="44450"/>
          <a:lstStyle/>
          <a:p>
            <a:r>
              <a:rPr lang="en-US" sz="1200" dirty="0"/>
              <a:t>5.9: SED Commands</a:t>
            </a:r>
            <a:r>
              <a:rPr lang="en-US" sz="1000" dirty="0"/>
              <a:t> </a:t>
            </a:r>
            <a:br>
              <a:rPr lang="en-US" sz="2400" dirty="0"/>
            </a:br>
            <a:r>
              <a:rPr lang="en-US" dirty="0"/>
              <a:t>Multiple Instructions in SED Command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type="body" sz="quarter" idx="10"/>
          </p:nvPr>
        </p:nvSpPr>
        <p:spPr/>
        <p:txBody>
          <a:bodyPr lIns="90488" tIns="44450" rIns="90488" bIns="44450"/>
          <a:lstStyle/>
          <a:p>
            <a:r>
              <a:rPr lang="en-US" dirty="0"/>
              <a:t>-n option</a:t>
            </a:r>
          </a:p>
          <a:p>
            <a:pPr lvl="1"/>
            <a:r>
              <a:rPr lang="en-US" dirty="0"/>
              <a:t>Suppresses the display of all input lines with print command ‘p’</a:t>
            </a:r>
          </a:p>
          <a:p>
            <a:pPr lvl="1"/>
            <a:r>
              <a:rPr lang="en-US" dirty="0"/>
              <a:t>For example</a:t>
            </a:r>
          </a:p>
          <a:p>
            <a:pPr lvl="2"/>
            <a:r>
              <a:rPr lang="en-US" dirty="0"/>
              <a:t>$</a:t>
            </a:r>
            <a:r>
              <a:rPr lang="en-US" i="1" dirty="0"/>
              <a:t> </a:t>
            </a:r>
            <a:r>
              <a:rPr lang="en-US" i="1" dirty="0" err="1"/>
              <a:t>sed</a:t>
            </a:r>
            <a:r>
              <a:rPr lang="en-US" i="1" dirty="0"/>
              <a:t> –n ‘s/WB/</a:t>
            </a:r>
            <a:r>
              <a:rPr lang="en-US" i="1" dirty="0" err="1"/>
              <a:t>WestBengal</a:t>
            </a:r>
            <a:r>
              <a:rPr lang="en-US" i="1" dirty="0"/>
              <a:t>/p’ text</a:t>
            </a:r>
            <a:r>
              <a:rPr lang="en-US" dirty="0"/>
              <a:t>   - prints only the affected lines</a:t>
            </a:r>
          </a:p>
          <a:p>
            <a:r>
              <a:rPr lang="en-US" dirty="0"/>
              <a:t>d command</a:t>
            </a:r>
          </a:p>
          <a:p>
            <a:pPr lvl="1"/>
            <a:r>
              <a:rPr lang="en-US" dirty="0"/>
              <a:t>Used to delete all lines and also to delete specific lines by either using regular expression or line number.</a:t>
            </a:r>
          </a:p>
          <a:p>
            <a:pPr lvl="2"/>
            <a:r>
              <a:rPr lang="en-US" b="1" dirty="0"/>
              <a:t>For Example: </a:t>
            </a:r>
            <a:r>
              <a:rPr lang="en-US" dirty="0"/>
              <a:t>$ </a:t>
            </a:r>
            <a:r>
              <a:rPr lang="en-US" dirty="0" err="1"/>
              <a:t>sed</a:t>
            </a:r>
            <a:r>
              <a:rPr lang="en-US" dirty="0"/>
              <a:t> d temp  # deletes all lines</a:t>
            </a:r>
          </a:p>
          <a:p>
            <a:pPr marL="914400" lvl="2" indent="0">
              <a:buNone/>
            </a:pPr>
            <a:endParaRPr lang="en-US" dirty="0"/>
          </a:p>
          <a:p>
            <a:r>
              <a:rPr lang="en-US" dirty="0"/>
              <a:t>-</a:t>
            </a:r>
            <a:r>
              <a:rPr lang="en-US" dirty="0" err="1"/>
              <a:t>i</a:t>
            </a:r>
            <a:r>
              <a:rPr lang="en-US" dirty="0"/>
              <a:t> option</a:t>
            </a:r>
          </a:p>
          <a:p>
            <a:pPr lvl="1"/>
            <a:r>
              <a:rPr lang="en-US" dirty="0"/>
              <a:t>Used to substitute for the current given file. </a:t>
            </a:r>
            <a:r>
              <a:rPr lang="en-US" dirty="0" err="1"/>
              <a:t>i.e</a:t>
            </a:r>
            <a:r>
              <a:rPr lang="en-US" dirty="0"/>
              <a:t> the original file is changed.</a:t>
            </a:r>
          </a:p>
          <a:p>
            <a:pPr marL="914400" lvl="2" indent="0">
              <a:buNone/>
            </a:pPr>
            <a:endParaRPr lang="en-US" dirty="0"/>
          </a:p>
          <a:p>
            <a:r>
              <a:rPr lang="en-US" dirty="0"/>
              <a:t>$ </a:t>
            </a:r>
            <a:r>
              <a:rPr lang="en-US" dirty="0" err="1"/>
              <a:t>sed</a:t>
            </a:r>
            <a:r>
              <a:rPr lang="en-US" dirty="0"/>
              <a:t> = temp # number each line of a file.</a:t>
            </a:r>
          </a:p>
        </p:txBody>
      </p:sp>
      <p:sp>
        <p:nvSpPr>
          <p:cNvPr id="21507" name="Title 1"/>
          <p:cNvSpPr>
            <a:spLocks noGrp="1"/>
          </p:cNvSpPr>
          <p:nvPr>
            <p:ph type="title"/>
          </p:nvPr>
        </p:nvSpPr>
        <p:spPr/>
        <p:txBody>
          <a:bodyPr lIns="90488" tIns="44450" rIns="90488" bIns="44450"/>
          <a:lstStyle/>
          <a:p>
            <a:r>
              <a:rPr lang="en-US" sz="1200" dirty="0"/>
              <a:t>5.9: SED Commands </a:t>
            </a:r>
            <a:br>
              <a:rPr lang="en-US" sz="1200" dirty="0"/>
            </a:br>
            <a:r>
              <a:rPr lang="en-US" dirty="0"/>
              <a:t>Other options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2"/>
          <p:cNvSpPr>
            <a:spLocks noGrp="1"/>
          </p:cNvSpPr>
          <p:nvPr>
            <p:ph type="body" sz="quarter" idx="10"/>
          </p:nvPr>
        </p:nvSpPr>
        <p:spPr/>
        <p:txBody>
          <a:bodyPr lIns="90488" tIns="44450" rIns="90488" bIns="44450">
            <a:normAutofit/>
          </a:bodyPr>
          <a:lstStyle/>
          <a:p>
            <a:r>
              <a:rPr lang="en-US" dirty="0"/>
              <a:t>-</a:t>
            </a:r>
            <a:r>
              <a:rPr lang="en-US" dirty="0" err="1"/>
              <a:t>i</a:t>
            </a:r>
            <a:r>
              <a:rPr lang="en-US" dirty="0"/>
              <a:t> option</a:t>
            </a:r>
          </a:p>
          <a:p>
            <a:pPr marL="0" indent="0">
              <a:buNone/>
            </a:pPr>
            <a:endParaRPr lang="en-US" b="0" dirty="0"/>
          </a:p>
          <a:p>
            <a:pPr lvl="1" algn="just"/>
            <a:r>
              <a:rPr lang="en-US" sz="2000" dirty="0"/>
              <a:t>Used to edit  content and save for the given file. In this case original file is changed.</a:t>
            </a:r>
          </a:p>
          <a:p>
            <a:pPr lvl="2" algn="just"/>
            <a:r>
              <a:rPr lang="en-US" sz="2000" dirty="0"/>
              <a:t>Ex: $</a:t>
            </a:r>
            <a:r>
              <a:rPr lang="en-US" sz="2000" dirty="0" err="1"/>
              <a:t>sed</a:t>
            </a:r>
            <a:r>
              <a:rPr lang="en-US" sz="2000" dirty="0"/>
              <a:t> –</a:t>
            </a:r>
            <a:r>
              <a:rPr lang="en-US" sz="2000" dirty="0" err="1"/>
              <a:t>i</a:t>
            </a:r>
            <a:r>
              <a:rPr lang="en-US" sz="2000" dirty="0"/>
              <a:t> ‘s/^/\t’ file</a:t>
            </a:r>
          </a:p>
          <a:p>
            <a:pPr lvl="1" algn="just"/>
            <a:r>
              <a:rPr lang="en-US" sz="2000" dirty="0"/>
              <a:t>If back up of original file is to be maintained then extension to –</a:t>
            </a:r>
            <a:r>
              <a:rPr lang="en-US" sz="2000" dirty="0" err="1"/>
              <a:t>i</a:t>
            </a:r>
            <a:r>
              <a:rPr lang="en-US" sz="2000" dirty="0"/>
              <a:t> option can be used. Extension used can be anything. Its just acts like another file which contains the original content.</a:t>
            </a:r>
          </a:p>
          <a:p>
            <a:pPr lvl="2" algn="just"/>
            <a:r>
              <a:rPr lang="en-US" sz="2000" dirty="0"/>
              <a:t>Ex: $</a:t>
            </a:r>
            <a:r>
              <a:rPr lang="en-US" sz="2000" dirty="0" err="1"/>
              <a:t>sed</a:t>
            </a:r>
            <a:r>
              <a:rPr lang="en-US" sz="2000" dirty="0"/>
              <a:t> –</a:t>
            </a:r>
            <a:r>
              <a:rPr lang="en-US" sz="2000" dirty="0" err="1"/>
              <a:t>i.temp</a:t>
            </a:r>
            <a:r>
              <a:rPr lang="en-US" sz="2000" dirty="0"/>
              <a:t> ‘s/^/\t/’ </a:t>
            </a:r>
            <a:r>
              <a:rPr lang="en-US" sz="2000" dirty="0" err="1"/>
              <a:t>emp</a:t>
            </a:r>
            <a:endParaRPr lang="en-US" sz="2000" dirty="0"/>
          </a:p>
          <a:p>
            <a:pPr lvl="2"/>
            <a:endParaRPr lang="en-US" dirty="0"/>
          </a:p>
        </p:txBody>
      </p:sp>
      <p:sp>
        <p:nvSpPr>
          <p:cNvPr id="21507" name="Title 1"/>
          <p:cNvSpPr>
            <a:spLocks noGrp="1"/>
          </p:cNvSpPr>
          <p:nvPr>
            <p:ph type="title"/>
          </p:nvPr>
        </p:nvSpPr>
        <p:spPr/>
        <p:txBody>
          <a:bodyPr lIns="90488" tIns="44450" rIns="90488" bIns="44450"/>
          <a:lstStyle/>
          <a:p>
            <a:pPr eaLnBrk="1" hangingPunct="1"/>
            <a:r>
              <a:rPr lang="en-US" sz="1200"/>
              <a:t>5.9: SED Commands </a:t>
            </a:r>
            <a:br>
              <a:rPr lang="en-US" sz="1200"/>
            </a:br>
            <a:r>
              <a:rPr lang="en-US" sz="2400"/>
              <a:t>Other options</a:t>
            </a:r>
          </a:p>
        </p:txBody>
      </p:sp>
    </p:spTree>
    <p:extLst>
      <p:ext uri="{BB962C8B-B14F-4D97-AF65-F5344CB8AC3E}">
        <p14:creationId xmlns:p14="http://schemas.microsoft.com/office/powerpoint/2010/main" val="146223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10"/>
          </p:nvPr>
        </p:nvSpPr>
        <p:spPr/>
        <p:txBody>
          <a:bodyPr lIns="90488" tIns="44450" rIns="90488" bIns="44450"/>
          <a:lstStyle/>
          <a:p>
            <a:pPr marL="347663" lvl="1" indent="-347663">
              <a:buFont typeface="Wingdings" pitchFamily="2" charset="2"/>
              <a:buChar char="Ø"/>
            </a:pPr>
            <a:r>
              <a:rPr lang="en-US" sz="1800" b="1" dirty="0"/>
              <a:t>Different modes of vi editor</a:t>
            </a:r>
          </a:p>
          <a:p>
            <a:pPr lvl="2">
              <a:buFont typeface="Arial" pitchFamily="34" charset="0"/>
              <a:buChar char="–"/>
            </a:pPr>
            <a:r>
              <a:rPr lang="en-US" sz="1600" dirty="0"/>
              <a:t>Input</a:t>
            </a:r>
          </a:p>
          <a:p>
            <a:pPr lvl="2">
              <a:buFont typeface="Arial" pitchFamily="34" charset="0"/>
              <a:buChar char="–"/>
            </a:pPr>
            <a:r>
              <a:rPr lang="en-US" sz="1600" dirty="0"/>
              <a:t>Command</a:t>
            </a:r>
          </a:p>
          <a:p>
            <a:pPr lvl="2">
              <a:buFont typeface="Arial" pitchFamily="34" charset="0"/>
              <a:buChar char="–"/>
            </a:pPr>
            <a:r>
              <a:rPr lang="en-US" sz="1600" dirty="0"/>
              <a:t>Esc mode</a:t>
            </a:r>
            <a:endParaRPr lang="en-US" sz="1800" dirty="0"/>
          </a:p>
          <a:p>
            <a:pPr marL="347663" lvl="1" indent="-347663">
              <a:buFont typeface="Wingdings" pitchFamily="2" charset="2"/>
              <a:buChar char="Ø"/>
            </a:pPr>
            <a:r>
              <a:rPr lang="en-US" sz="1800" b="1" dirty="0"/>
              <a:t>Input mode commands</a:t>
            </a:r>
          </a:p>
          <a:p>
            <a:pPr marL="347663" lvl="1" indent="-347663">
              <a:buFont typeface="Wingdings" pitchFamily="2" charset="2"/>
              <a:buChar char="Ø"/>
            </a:pPr>
            <a:r>
              <a:rPr lang="en-US" sz="1800" b="1" dirty="0"/>
              <a:t>Vi editor – Save &amp; Quit</a:t>
            </a:r>
          </a:p>
          <a:p>
            <a:pPr marL="347663" lvl="1" indent="-347663">
              <a:buFont typeface="Wingdings" pitchFamily="2" charset="2"/>
              <a:buChar char="Ø"/>
            </a:pPr>
            <a:r>
              <a:rPr lang="en-US" sz="1800" b="1" dirty="0"/>
              <a:t>Navigation commands</a:t>
            </a:r>
          </a:p>
          <a:p>
            <a:pPr marL="347663" lvl="1" indent="-347663">
              <a:buFont typeface="Wingdings" pitchFamily="2" charset="2"/>
              <a:buChar char="Ø"/>
            </a:pPr>
            <a:r>
              <a:rPr lang="en-US" sz="1800" b="1" dirty="0"/>
              <a:t>Paging functions</a:t>
            </a:r>
          </a:p>
          <a:p>
            <a:pPr marL="347663" lvl="1" indent="-347663">
              <a:buFont typeface="Wingdings" pitchFamily="2" charset="2"/>
              <a:buChar char="Ø"/>
            </a:pPr>
            <a:r>
              <a:rPr lang="en-US" sz="1800" b="1" dirty="0"/>
              <a:t>Search and repeat commands</a:t>
            </a:r>
          </a:p>
        </p:txBody>
      </p:sp>
      <p:sp>
        <p:nvSpPr>
          <p:cNvPr id="6146" name="Rectangle 2"/>
          <p:cNvSpPr>
            <a:spLocks noGrp="1" noChangeArrowheads="1"/>
          </p:cNvSpPr>
          <p:nvPr>
            <p:ph type="title"/>
          </p:nvPr>
        </p:nvSpPr>
        <p:spPr/>
        <p:txBody>
          <a:bodyPr lIns="90488" tIns="44450" rIns="90488" bIns="44450">
            <a:normAutofit/>
          </a:bodyPr>
          <a:lstStyle/>
          <a:p>
            <a:pPr eaLnBrk="1" hangingPunct="1"/>
            <a:r>
              <a:rPr lang="en-US"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4" name="Title 1"/>
          <p:cNvSpPr>
            <a:spLocks noGrp="1"/>
          </p:cNvSpPr>
          <p:nvPr>
            <p:ph type="title"/>
          </p:nvPr>
        </p:nvSpPr>
        <p:spPr/>
        <p:txBody>
          <a:bodyPr lIns="90488" tIns="44450" rIns="90488" bIns="44450"/>
          <a:lstStyle/>
          <a:p>
            <a:r>
              <a:rPr lang="en-US" sz="1200" dirty="0"/>
              <a:t>5.9: SED Commands</a:t>
            </a:r>
            <a:r>
              <a:rPr lang="en-US" sz="1000" dirty="0"/>
              <a:t> </a:t>
            </a:r>
            <a:br>
              <a:rPr lang="en-US" sz="2400" dirty="0"/>
            </a:br>
            <a:r>
              <a:rPr lang="en-US" dirty="0"/>
              <a:t>More Commands</a:t>
            </a:r>
          </a:p>
        </p:txBody>
      </p:sp>
      <p:graphicFrame>
        <p:nvGraphicFramePr>
          <p:cNvPr id="22569" name="Group 41"/>
          <p:cNvGraphicFramePr>
            <a:graphicFrameLocks noGrp="1"/>
          </p:cNvGraphicFramePr>
          <p:nvPr>
            <p:ph idx="4294967295"/>
            <p:extLst>
              <p:ext uri="{D42A27DB-BD31-4B8C-83A1-F6EECF244321}">
                <p14:modId xmlns:p14="http://schemas.microsoft.com/office/powerpoint/2010/main" val="2200506422"/>
              </p:ext>
            </p:extLst>
          </p:nvPr>
        </p:nvGraphicFramePr>
        <p:xfrm>
          <a:off x="520860" y="1782502"/>
          <a:ext cx="7993579" cy="4053818"/>
        </p:xfrm>
        <a:graphic>
          <a:graphicData uri="http://schemas.openxmlformats.org/drawingml/2006/table">
            <a:tbl>
              <a:tblPr/>
              <a:tblGrid>
                <a:gridCol w="1006998">
                  <a:extLst>
                    <a:ext uri="{9D8B030D-6E8A-4147-A177-3AD203B41FA5}">
                      <a16:colId xmlns:a16="http://schemas.microsoft.com/office/drawing/2014/main" val="20000"/>
                    </a:ext>
                  </a:extLst>
                </a:gridCol>
                <a:gridCol w="3135692">
                  <a:extLst>
                    <a:ext uri="{9D8B030D-6E8A-4147-A177-3AD203B41FA5}">
                      <a16:colId xmlns:a16="http://schemas.microsoft.com/office/drawing/2014/main" val="20001"/>
                    </a:ext>
                  </a:extLst>
                </a:gridCol>
                <a:gridCol w="3850889">
                  <a:extLst>
                    <a:ext uri="{9D8B030D-6E8A-4147-A177-3AD203B41FA5}">
                      <a16:colId xmlns:a16="http://schemas.microsoft.com/office/drawing/2014/main" val="20002"/>
                    </a:ext>
                  </a:extLst>
                </a:gridCol>
              </a:tblGrid>
              <a:tr h="566354">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500" b="0" i="0" u="none" strike="noStrike" cap="none" normalizeH="0" baseline="0" dirty="0" err="1">
                          <a:ln>
                            <a:noFill/>
                          </a:ln>
                          <a:solidFill>
                            <a:schemeClr val="tx1"/>
                          </a:solidFill>
                          <a:effectLst/>
                          <a:latin typeface="Candara" pitchFamily="34" charset="0"/>
                          <a:cs typeface="Arial" pitchFamily="34" charset="0"/>
                        </a:rPr>
                        <a:t>Sl.No</a:t>
                      </a:r>
                      <a:endParaRPr kumimoji="0" lang="en-US" sz="1500" b="0"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600" b="0" i="0" u="none" strike="noStrike" cap="none" normalizeH="0" baseline="0" dirty="0">
                          <a:ln>
                            <a:noFill/>
                          </a:ln>
                          <a:solidFill>
                            <a:schemeClr val="tx1"/>
                          </a:solidFill>
                          <a:effectLst/>
                          <a:latin typeface="Candara" pitchFamily="34" charset="0"/>
                          <a:cs typeface="Arial" pitchFamily="34" charset="0"/>
                        </a:rPr>
                        <a:t>Command</a:t>
                      </a:r>
                      <a:endParaRPr kumimoji="0" lang="en-US" sz="1600" b="0"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600" b="0" i="0" u="none" strike="noStrike" cap="none" normalizeH="0" baseline="0">
                          <a:ln>
                            <a:noFill/>
                          </a:ln>
                          <a:solidFill>
                            <a:schemeClr val="tx1"/>
                          </a:solidFill>
                          <a:effectLst/>
                          <a:latin typeface="Candara" pitchFamily="34" charset="0"/>
                          <a:cs typeface="Arial" pitchFamily="34" charset="0"/>
                        </a:rPr>
                        <a:t>Description</a:t>
                      </a:r>
                      <a:endParaRPr kumimoji="0" lang="en-US" sz="1600" b="0" i="0" u="none" strike="noStrike" cap="none" normalizeH="0" baseline="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8689">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endParaRPr kumimoji="0" lang="en-US" sz="1400" b="1" i="0" u="none" strike="noStrike" cap="none" normalizeH="0" baseline="0" dirty="0">
                        <a:ln>
                          <a:noFill/>
                        </a:ln>
                        <a:solidFill>
                          <a:schemeClr val="tx1"/>
                        </a:solidFill>
                        <a:effectLst/>
                        <a:latin typeface="Candara" pitchFamily="34" charset="0"/>
                        <a:cs typeface="Arial" pitchFamily="34" charset="0"/>
                      </a:endParaRPr>
                    </a:p>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1</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10q temp</a:t>
                      </a: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print first 10 lines of file(emulates behavior of "head")</a:t>
                      </a: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354">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2</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q temp </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print first line of file(emulates "head -1") </a:t>
                      </a:r>
                      <a:endParaRPr kumimoji="0" lang="en-US" sz="1400" b="1" i="0" u="none" strike="noStrike" cap="none" normalizeH="0" baseline="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8689">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3</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'$!d'  temp         # method 1</a:t>
                      </a:r>
                    </a:p>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-n '$p'  temp      # method 2 </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Prints last line of a file(emulates "tail -1")</a:t>
                      </a:r>
                      <a:endParaRPr kumimoji="0" lang="en-US" sz="1400" b="1" i="0" u="none" strike="noStrike" cap="none" normalizeH="0" baseline="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8689">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4</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'$!N;s/\n/ /’ temp</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join pairs of lines side-by-side (like "paste")</a:t>
                      </a:r>
                      <a:endParaRPr kumimoji="0" lang="en-US" sz="1400" b="1" i="0" u="none" strike="noStrike" cap="none" normalizeH="0" baseline="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8689">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5</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'$!N; s/^\(.*\)\n\1$/\1/; t; D'  temp</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a:ln>
                            <a:noFill/>
                          </a:ln>
                          <a:solidFill>
                            <a:schemeClr val="tx1"/>
                          </a:solidFill>
                          <a:effectLst/>
                          <a:latin typeface="Candara" pitchFamily="34" charset="0"/>
                          <a:cs typeface="Arial" pitchFamily="34" charset="0"/>
                        </a:rPr>
                        <a:t>Delete all lines except duplicate lines (emulates "uniq -d"). </a:t>
                      </a:r>
                      <a:endParaRPr kumimoji="0" lang="en-US" sz="1400" b="1" i="0" u="none" strike="noStrike" cap="none" normalizeH="0" baseline="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354">
                <a:tc>
                  <a:txBody>
                    <a:bodyPr/>
                    <a:lstStyle/>
                    <a:p>
                      <a:pPr marL="0" marR="0" lvl="0" indent="0" algn="ctr"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6</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err="1">
                          <a:ln>
                            <a:noFill/>
                          </a:ln>
                          <a:solidFill>
                            <a:schemeClr val="tx1"/>
                          </a:solidFill>
                          <a:effectLst/>
                          <a:latin typeface="Candara" pitchFamily="34" charset="0"/>
                          <a:cs typeface="Arial" pitchFamily="34" charset="0"/>
                        </a:rPr>
                        <a:t>sed</a:t>
                      </a:r>
                      <a:r>
                        <a:rPr kumimoji="0" lang="en-US" sz="1400" b="1" i="0" u="none" strike="noStrike" cap="none" normalizeH="0" baseline="0" dirty="0">
                          <a:ln>
                            <a:noFill/>
                          </a:ln>
                          <a:solidFill>
                            <a:schemeClr val="tx1"/>
                          </a:solidFill>
                          <a:effectLst/>
                          <a:latin typeface="Candara" pitchFamily="34" charset="0"/>
                          <a:cs typeface="Arial" pitchFamily="34" charset="0"/>
                        </a:rPr>
                        <a:t> '1,10d'  temp</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Candara" pitchFamily="34" charset="0"/>
                          <a:cs typeface="Arial" pitchFamily="34" charset="0"/>
                        </a:rPr>
                        <a:t>delete the first 10 lines of a file </a:t>
                      </a:r>
                      <a:endParaRPr kumimoji="0" lang="en-US" sz="1400" b="1" i="0" u="none" strike="noStrike" cap="none" normalizeH="0" baseline="0" dirty="0">
                        <a:ln>
                          <a:noFill/>
                        </a:ln>
                        <a:solidFill>
                          <a:schemeClr val="tx1"/>
                        </a:solidFill>
                        <a:effectLst/>
                        <a:latin typeface="Candara" pitchFamily="34" charset="0"/>
                        <a:ea typeface="Calibri" pitchFamily="34" charset="0"/>
                        <a:cs typeface="Times New Roman" pitchFamily="18" charset="0"/>
                      </a:endParaRPr>
                    </a:p>
                  </a:txBody>
                  <a:tcPr marL="69389" marR="69389" marT="0" marB="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48934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5 and 6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385012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6B3605-1DA4-4EDA-90A0-4974DB8EAF23}"/>
              </a:ext>
            </a:extLst>
          </p:cNvPr>
          <p:cNvSpPr>
            <a:spLocks noGrp="1"/>
          </p:cNvSpPr>
          <p:nvPr>
            <p:ph type="body" sz="quarter" idx="10"/>
          </p:nvPr>
        </p:nvSpPr>
        <p:spPr/>
        <p:txBody>
          <a:bodyPr/>
          <a:lstStyle/>
          <a:p>
            <a:pPr marL="347663" lvl="1" indent="-347663">
              <a:spcBef>
                <a:spcPct val="20000"/>
              </a:spcBef>
              <a:buClr>
                <a:srgbClr val="00A1E4"/>
              </a:buClr>
              <a:buFont typeface="Wingdings" pitchFamily="2" charset="2"/>
              <a:buChar char="Ø"/>
            </a:pPr>
            <a:r>
              <a:rPr lang="en-US" b="1" dirty="0">
                <a:latin typeface="Candara" panose="020E0502030303020204" pitchFamily="34" charset="0"/>
              </a:rPr>
              <a:t>In vi editor:</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esc key is used to change the mode.</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esc - $ is used to move cursor at the end of the file.</a:t>
            </a:r>
          </a:p>
          <a:p>
            <a:pPr marL="742950" lvl="1" indent="-295275">
              <a:spcBef>
                <a:spcPct val="20000"/>
              </a:spcBef>
              <a:buClr>
                <a:srgbClr val="00A1E4"/>
              </a:buClr>
              <a:buFont typeface="Arial" pitchFamily="34" charset="0"/>
              <a:buChar char="–"/>
            </a:pPr>
            <a:r>
              <a:rPr lang="en-US" dirty="0" err="1">
                <a:solidFill>
                  <a:srgbClr val="000000"/>
                </a:solidFill>
                <a:latin typeface="Candara"/>
                <a:cs typeface="Arial" pitchFamily="34" charset="0"/>
              </a:rPr>
              <a:t>wq</a:t>
            </a:r>
            <a:r>
              <a:rPr lang="en-US" dirty="0">
                <a:solidFill>
                  <a:srgbClr val="000000"/>
                </a:solidFill>
                <a:latin typeface="Candara"/>
                <a:cs typeface="Arial" pitchFamily="34" charset="0"/>
              </a:rPr>
              <a:t> is used to write (save) and quit from the file. </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q! is used to quit without saving.</a:t>
            </a: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SED </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Commands used to process the data.</a:t>
            </a:r>
          </a:p>
          <a:p>
            <a:pPr marL="1076325" lvl="2" indent="-266700">
              <a:spcBef>
                <a:spcPct val="20000"/>
              </a:spcBef>
              <a:buClr>
                <a:srgbClr val="00A1E4"/>
              </a:buClr>
              <a:buFont typeface="Arial" pitchFamily="34" charset="0"/>
              <a:buChar char="•"/>
            </a:pPr>
            <a:r>
              <a:rPr lang="en-US" sz="1600" dirty="0">
                <a:solidFill>
                  <a:srgbClr val="000000"/>
                </a:solidFill>
                <a:latin typeface="Candara"/>
                <a:cs typeface="Arial" pitchFamily="34" charset="0"/>
              </a:rPr>
              <a:t>Command line instruction</a:t>
            </a:r>
          </a:p>
          <a:p>
            <a:pPr marL="1076325" lvl="2" indent="-266700">
              <a:spcBef>
                <a:spcPct val="20000"/>
              </a:spcBef>
              <a:buClr>
                <a:srgbClr val="00A1E4"/>
              </a:buClr>
              <a:buFont typeface="Arial" pitchFamily="34" charset="0"/>
              <a:buChar char="•"/>
            </a:pPr>
            <a:r>
              <a:rPr lang="en-US" sz="1600" dirty="0">
                <a:solidFill>
                  <a:srgbClr val="000000"/>
                </a:solidFill>
                <a:latin typeface="Candara"/>
                <a:cs typeface="Arial" pitchFamily="34" charset="0"/>
              </a:rPr>
              <a:t>Script file based instruction</a:t>
            </a:r>
            <a:endParaRPr lang="en-US" dirty="0"/>
          </a:p>
        </p:txBody>
      </p:sp>
      <p:sp>
        <p:nvSpPr>
          <p:cNvPr id="23554" name="Rectangle 2"/>
          <p:cNvSpPr>
            <a:spLocks noGrp="1" noChangeArrowheads="1"/>
          </p:cNvSpPr>
          <p:nvPr>
            <p:ph type="title"/>
          </p:nvPr>
        </p:nvSpPr>
        <p:spPr/>
        <p:txBody>
          <a:bodyPr lIns="90488" tIns="44450" rIns="90488" bIns="44450">
            <a:normAutofit/>
          </a:bodyPr>
          <a:lstStyle/>
          <a:p>
            <a:r>
              <a:rPr lang="en-US" dirty="0"/>
              <a:t>Summary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3CCE27-6C52-4FAA-966A-B3FCBCC4DFEF}"/>
              </a:ext>
            </a:extLst>
          </p:cNvPr>
          <p:cNvSpPr>
            <a:spLocks noGrp="1"/>
          </p:cNvSpPr>
          <p:nvPr>
            <p:ph type="body" sz="quarter" idx="10"/>
          </p:nvPr>
        </p:nvSpPr>
        <p:spPr/>
        <p:txBody>
          <a:bodyPr/>
          <a:lstStyle/>
          <a:p>
            <a:pPr marL="347663" lvl="1" indent="-347663">
              <a:spcBef>
                <a:spcPct val="20000"/>
              </a:spcBef>
              <a:buClr>
                <a:srgbClr val="00A1E4"/>
              </a:buClr>
              <a:buFont typeface="Wingdings" pitchFamily="2" charset="2"/>
              <a:buChar char="Ø"/>
            </a:pPr>
            <a:r>
              <a:rPr lang="en-US" b="1" dirty="0">
                <a:latin typeface="Candara" panose="020E0502030303020204" pitchFamily="34" charset="0"/>
              </a:rPr>
              <a:t>What command is used to copy the lines in vi editor?</a:t>
            </a:r>
          </a:p>
          <a:p>
            <a:pPr marL="296863" indent="-296863">
              <a:spcBef>
                <a:spcPct val="20000"/>
              </a:spcBef>
              <a:buClr>
                <a:srgbClr val="00A1E4"/>
              </a:buClr>
              <a:buFont typeface="Arial" pitchFamily="34" charset="0"/>
              <a:buChar char="•"/>
            </a:pPr>
            <a:endParaRPr lang="en-US" b="1" dirty="0">
              <a:solidFill>
                <a:srgbClr val="000000"/>
              </a:solidFill>
              <a:latin typeface="Candara"/>
            </a:endParaRP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_________ command search for the pattern in vi editor in forward direction?</a:t>
            </a:r>
          </a:p>
          <a:p>
            <a:pPr marL="347663" lvl="1" indent="-347663">
              <a:spcBef>
                <a:spcPct val="20000"/>
              </a:spcBef>
              <a:buClr>
                <a:srgbClr val="00A1E4"/>
              </a:buClr>
              <a:buFont typeface="Wingdings" pitchFamily="2" charset="2"/>
              <a:buChar char="Ø"/>
            </a:pPr>
            <a:endParaRPr lang="en-US" b="1" dirty="0">
              <a:latin typeface="Candara" panose="020E0502030303020204" pitchFamily="34" charset="0"/>
            </a:endParaRP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What is the &lt;control b&gt; command used for?</a:t>
            </a:r>
          </a:p>
          <a:p>
            <a:pPr marL="347663" lvl="1" indent="-347663">
              <a:spcBef>
                <a:spcPct val="20000"/>
              </a:spcBef>
              <a:buClr>
                <a:srgbClr val="00A1E4"/>
              </a:buClr>
              <a:buFont typeface="Wingdings" pitchFamily="2" charset="2"/>
              <a:buChar char="Ø"/>
            </a:pPr>
            <a:endParaRPr lang="en-US" b="1" dirty="0">
              <a:latin typeface="Candara" panose="020E0502030303020204" pitchFamily="34" charset="0"/>
            </a:endParaRPr>
          </a:p>
          <a:p>
            <a:pPr marL="347663" lvl="1" indent="-347663">
              <a:spcBef>
                <a:spcPct val="20000"/>
              </a:spcBef>
              <a:buClr>
                <a:srgbClr val="00A1E4"/>
              </a:buClr>
              <a:buFont typeface="Wingdings" pitchFamily="2" charset="2"/>
              <a:buChar char="Ø"/>
            </a:pPr>
            <a:r>
              <a:rPr lang="en-US" b="1" dirty="0">
                <a:latin typeface="Candara" panose="020E0502030303020204" pitchFamily="34" charset="0"/>
              </a:rPr>
              <a:t>VI editor is stream Oriented?</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True</a:t>
            </a:r>
          </a:p>
          <a:p>
            <a:pPr marL="742950" lvl="1" indent="-295275">
              <a:spcBef>
                <a:spcPct val="20000"/>
              </a:spcBef>
              <a:buClr>
                <a:srgbClr val="00A1E4"/>
              </a:buClr>
              <a:buFont typeface="Arial" pitchFamily="34" charset="0"/>
              <a:buChar char="–"/>
            </a:pPr>
            <a:r>
              <a:rPr lang="en-US" dirty="0">
                <a:solidFill>
                  <a:srgbClr val="000000"/>
                </a:solidFill>
                <a:latin typeface="Candara"/>
                <a:cs typeface="Arial" pitchFamily="34" charset="0"/>
              </a:rPr>
              <a:t>False</a:t>
            </a:r>
            <a:endParaRPr lang="en-US" dirty="0"/>
          </a:p>
        </p:txBody>
      </p:sp>
      <p:sp>
        <p:nvSpPr>
          <p:cNvPr id="24578" name="Rectangle 2"/>
          <p:cNvSpPr>
            <a:spLocks noGrp="1" noChangeArrowheads="1"/>
          </p:cNvSpPr>
          <p:nvPr>
            <p:ph type="title"/>
          </p:nvPr>
        </p:nvSpPr>
        <p:spPr/>
        <p:txBody>
          <a:bodyPr lIns="90488" tIns="44450" rIns="90488" bIns="44450">
            <a:normAutofit/>
          </a:bodyPr>
          <a:lstStyle/>
          <a:p>
            <a:r>
              <a:rPr lang="en-US" dirty="0"/>
              <a:t>Review Questions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5735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38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914B0C-A87B-4F3A-A240-91384464F2EC}"/>
              </a:ext>
            </a:extLst>
          </p:cNvPr>
          <p:cNvSpPr>
            <a:spLocks noGrp="1"/>
          </p:cNvSpPr>
          <p:nvPr>
            <p:ph type="body" sz="quarter" idx="10"/>
          </p:nvPr>
        </p:nvSpPr>
        <p:spPr/>
        <p:txBody>
          <a:bodyPr/>
          <a:lstStyle/>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Vi editor – Other Features</a:t>
            </a:r>
          </a:p>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SED – Introduction to SED</a:t>
            </a:r>
          </a:p>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SED Commands</a:t>
            </a:r>
          </a:p>
          <a:p>
            <a:endParaRPr lang="en-US" dirty="0"/>
          </a:p>
        </p:txBody>
      </p:sp>
      <p:sp>
        <p:nvSpPr>
          <p:cNvPr id="7170" name="Rectangle 2"/>
          <p:cNvSpPr>
            <a:spLocks noGrp="1" noChangeArrowheads="1"/>
          </p:cNvSpPr>
          <p:nvPr>
            <p:ph type="title"/>
          </p:nvPr>
        </p:nvSpPr>
        <p:spPr/>
        <p:txBody>
          <a:bodyPr lIns="90488" tIns="44450" rIns="90488" bIns="44450">
            <a:normAutofit/>
          </a:bodyPr>
          <a:lstStyle/>
          <a:p>
            <a:r>
              <a:rPr lang="en-US" dirty="0"/>
              <a:t>Lesson Objectives</a:t>
            </a:r>
          </a:p>
        </p:txBody>
      </p:sp>
      <p:sp>
        <p:nvSpPr>
          <p:cNvPr id="7172" name="Rectangle 3"/>
          <p:cNvSpPr>
            <a:spLocks noChangeArrowheads="1"/>
          </p:cNvSpPr>
          <p:nvPr/>
        </p:nvSpPr>
        <p:spPr bwMode="auto">
          <a:xfrm>
            <a:off x="323928" y="1426311"/>
            <a:ext cx="6161088" cy="5027612"/>
          </a:xfrm>
          <a:prstGeom prst="rect">
            <a:avLst/>
          </a:prstGeom>
          <a:noFill/>
          <a:ln w="12700">
            <a:noFill/>
            <a:miter lim="800000"/>
            <a:headEnd/>
            <a:tailEnd/>
          </a:ln>
        </p:spPr>
        <p:txBody>
          <a:bodyPr lIns="90488" tIns="44450" rIns="90488" bIns="44450"/>
          <a:lstStyle/>
          <a:p>
            <a:pPr marL="347663" lvl="1" indent="-347663">
              <a:lnSpc>
                <a:spcPts val="4000"/>
              </a:lnSpc>
              <a:spcBef>
                <a:spcPct val="20000"/>
              </a:spcBef>
              <a:buClr>
                <a:srgbClr val="00A1E4"/>
              </a:buClr>
              <a:buFont typeface="Wingdings" pitchFamily="2" charset="2"/>
              <a:buChar char="Ø"/>
            </a:pPr>
            <a:endParaRPr lang="en-US" b="1" dirty="0">
              <a:latin typeface="Candara" panose="020E05020303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lIns="90488" tIns="44450" rIns="90488" bIns="44450"/>
          <a:lstStyle/>
          <a:p>
            <a:r>
              <a:rPr lang="en-US" sz="1200" dirty="0"/>
              <a:t>5.1: Modes of Vi Editor</a:t>
            </a:r>
            <a:br>
              <a:rPr lang="en-US" sz="1200" b="0" dirty="0"/>
            </a:br>
            <a:r>
              <a:rPr lang="en-US" dirty="0"/>
              <a:t>Introduction</a:t>
            </a:r>
          </a:p>
        </p:txBody>
      </p:sp>
      <p:grpSp>
        <p:nvGrpSpPr>
          <p:cNvPr id="2" name="Group 64"/>
          <p:cNvGrpSpPr>
            <a:grpSpLocks/>
          </p:cNvGrpSpPr>
          <p:nvPr/>
        </p:nvGrpSpPr>
        <p:grpSpPr bwMode="auto">
          <a:xfrm>
            <a:off x="381000" y="2137314"/>
            <a:ext cx="7924800" cy="3810000"/>
            <a:chOff x="376" y="1336"/>
            <a:chExt cx="4992" cy="2400"/>
          </a:xfrm>
        </p:grpSpPr>
        <p:sp>
          <p:nvSpPr>
            <p:cNvPr id="8197" name="Oval 8"/>
            <p:cNvSpPr>
              <a:spLocks noChangeArrowheads="1"/>
            </p:cNvSpPr>
            <p:nvPr/>
          </p:nvSpPr>
          <p:spPr bwMode="auto">
            <a:xfrm>
              <a:off x="2240" y="1528"/>
              <a:ext cx="1408" cy="684"/>
            </a:xfrm>
            <a:prstGeom prst="ellipse">
              <a:avLst/>
            </a:prstGeom>
            <a:solidFill>
              <a:schemeClr val="bg1"/>
            </a:solidFill>
            <a:ln w="12700">
              <a:solidFill>
                <a:schemeClr val="tx2"/>
              </a:solidFill>
              <a:round/>
              <a:headEnd/>
              <a:tailEnd/>
            </a:ln>
          </p:spPr>
          <p:txBody>
            <a:bodyPr wrap="none" anchor="ctr"/>
            <a:lstStyle/>
            <a:p>
              <a:pPr algn="ctr" eaLnBrk="0" hangingPunct="0"/>
              <a:r>
                <a:rPr lang="en-US" sz="2000" dirty="0">
                  <a:latin typeface="Candara" pitchFamily="34" charset="0"/>
                  <a:cs typeface="Arial" pitchFamily="34" charset="0"/>
                </a:rPr>
                <a:t>Command</a:t>
              </a:r>
            </a:p>
            <a:p>
              <a:pPr algn="ctr" eaLnBrk="0" hangingPunct="0"/>
              <a:r>
                <a:rPr lang="en-US" sz="2000" dirty="0">
                  <a:latin typeface="Candara" pitchFamily="34" charset="0"/>
                  <a:cs typeface="Arial" pitchFamily="34" charset="0"/>
                </a:rPr>
                <a:t>Mode</a:t>
              </a:r>
            </a:p>
          </p:txBody>
        </p:sp>
        <p:sp>
          <p:nvSpPr>
            <p:cNvPr id="8198" name="Oval 9"/>
            <p:cNvSpPr>
              <a:spLocks noChangeArrowheads="1"/>
            </p:cNvSpPr>
            <p:nvPr/>
          </p:nvSpPr>
          <p:spPr bwMode="auto">
            <a:xfrm>
              <a:off x="3808" y="2876"/>
              <a:ext cx="1408" cy="684"/>
            </a:xfrm>
            <a:prstGeom prst="ellipse">
              <a:avLst/>
            </a:prstGeom>
            <a:solidFill>
              <a:schemeClr val="bg1"/>
            </a:solidFill>
            <a:ln w="12700">
              <a:solidFill>
                <a:schemeClr val="tx2"/>
              </a:solidFill>
              <a:round/>
              <a:headEnd/>
              <a:tailEnd/>
            </a:ln>
          </p:spPr>
          <p:txBody>
            <a:bodyPr wrap="none" anchor="ctr"/>
            <a:lstStyle/>
            <a:p>
              <a:pPr algn="ctr" eaLnBrk="0" hangingPunct="0"/>
              <a:r>
                <a:rPr lang="en-US" sz="2000" dirty="0">
                  <a:latin typeface="Candara" pitchFamily="34" charset="0"/>
                  <a:cs typeface="Arial" pitchFamily="34" charset="0"/>
                </a:rPr>
                <a:t>ex</a:t>
              </a:r>
            </a:p>
            <a:p>
              <a:pPr algn="ctr" eaLnBrk="0" hangingPunct="0"/>
              <a:r>
                <a:rPr lang="en-US" sz="2000" dirty="0">
                  <a:latin typeface="Candara" pitchFamily="34" charset="0"/>
                  <a:cs typeface="Arial" pitchFamily="34" charset="0"/>
                </a:rPr>
                <a:t>Mode</a:t>
              </a:r>
            </a:p>
          </p:txBody>
        </p:sp>
        <p:sp>
          <p:nvSpPr>
            <p:cNvPr id="8199" name="Oval 10"/>
            <p:cNvSpPr>
              <a:spLocks noChangeArrowheads="1"/>
            </p:cNvSpPr>
            <p:nvPr/>
          </p:nvSpPr>
          <p:spPr bwMode="auto">
            <a:xfrm>
              <a:off x="859" y="2798"/>
              <a:ext cx="1408" cy="684"/>
            </a:xfrm>
            <a:prstGeom prst="ellipse">
              <a:avLst/>
            </a:prstGeom>
            <a:solidFill>
              <a:schemeClr val="bg1"/>
            </a:solidFill>
            <a:ln w="12700">
              <a:solidFill>
                <a:schemeClr val="tx2"/>
              </a:solidFill>
              <a:round/>
              <a:headEnd/>
              <a:tailEnd/>
            </a:ln>
          </p:spPr>
          <p:txBody>
            <a:bodyPr wrap="none" anchor="ctr"/>
            <a:lstStyle/>
            <a:p>
              <a:pPr algn="ctr" eaLnBrk="0" hangingPunct="0"/>
              <a:r>
                <a:rPr lang="en-US" sz="2000" dirty="0">
                  <a:latin typeface="Candara" pitchFamily="34" charset="0"/>
                  <a:cs typeface="Arial" pitchFamily="34" charset="0"/>
                </a:rPr>
                <a:t>Input </a:t>
              </a:r>
            </a:p>
            <a:p>
              <a:pPr algn="ctr" eaLnBrk="0" hangingPunct="0"/>
              <a:r>
                <a:rPr lang="en-US" sz="2000" dirty="0">
                  <a:latin typeface="Candara" pitchFamily="34" charset="0"/>
                  <a:cs typeface="Arial" pitchFamily="34" charset="0"/>
                </a:rPr>
                <a:t>Mode</a:t>
              </a:r>
            </a:p>
          </p:txBody>
        </p:sp>
        <p:sp>
          <p:nvSpPr>
            <p:cNvPr id="8200" name="Line 11"/>
            <p:cNvSpPr>
              <a:spLocks noChangeShapeType="1"/>
            </p:cNvSpPr>
            <p:nvPr/>
          </p:nvSpPr>
          <p:spPr bwMode="auto">
            <a:xfrm flipH="1">
              <a:off x="1408" y="2032"/>
              <a:ext cx="896" cy="82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1" name="Line 12"/>
            <p:cNvSpPr>
              <a:spLocks noChangeShapeType="1"/>
            </p:cNvSpPr>
            <p:nvPr/>
          </p:nvSpPr>
          <p:spPr bwMode="auto">
            <a:xfrm flipV="1">
              <a:off x="1664" y="2104"/>
              <a:ext cx="784" cy="740"/>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2" name="Line 13"/>
            <p:cNvSpPr>
              <a:spLocks noChangeShapeType="1"/>
            </p:cNvSpPr>
            <p:nvPr/>
          </p:nvSpPr>
          <p:spPr bwMode="auto">
            <a:xfrm>
              <a:off x="3008" y="2212"/>
              <a:ext cx="896" cy="82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3" name="Line 14"/>
            <p:cNvSpPr>
              <a:spLocks noChangeShapeType="1"/>
            </p:cNvSpPr>
            <p:nvPr/>
          </p:nvSpPr>
          <p:spPr bwMode="auto">
            <a:xfrm flipH="1" flipV="1">
              <a:off x="2816" y="2212"/>
              <a:ext cx="1024" cy="94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4" name="Line 15"/>
            <p:cNvSpPr>
              <a:spLocks noChangeShapeType="1"/>
            </p:cNvSpPr>
            <p:nvPr/>
          </p:nvSpPr>
          <p:spPr bwMode="auto">
            <a:xfrm flipH="1" flipV="1">
              <a:off x="3584" y="2032"/>
              <a:ext cx="896" cy="82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5" name="Line 16"/>
            <p:cNvSpPr>
              <a:spLocks noChangeShapeType="1"/>
            </p:cNvSpPr>
            <p:nvPr/>
          </p:nvSpPr>
          <p:spPr bwMode="auto">
            <a:xfrm>
              <a:off x="3648" y="1912"/>
              <a:ext cx="1024" cy="94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06" name="Text Box 17"/>
            <p:cNvSpPr txBox="1">
              <a:spLocks noChangeArrowheads="1"/>
            </p:cNvSpPr>
            <p:nvPr/>
          </p:nvSpPr>
          <p:spPr bwMode="auto">
            <a:xfrm>
              <a:off x="499" y="1857"/>
              <a:ext cx="549" cy="465"/>
            </a:xfrm>
            <a:prstGeom prst="rect">
              <a:avLst/>
            </a:prstGeom>
            <a:noFill/>
            <a:ln w="12700">
              <a:noFill/>
              <a:miter lim="800000"/>
              <a:headEnd/>
              <a:tailEnd/>
            </a:ln>
          </p:spPr>
          <p:txBody>
            <a:bodyPr wrap="none">
              <a:spAutoFit/>
            </a:bodyPr>
            <a:lstStyle/>
            <a:p>
              <a:pPr eaLnBrk="0" hangingPunct="0"/>
              <a:r>
                <a:rPr lang="en-US" sz="1400" b="1" dirty="0" err="1">
                  <a:latin typeface="Candara" pitchFamily="34" charset="0"/>
                  <a:cs typeface="Arial" pitchFamily="34" charset="0"/>
                </a:rPr>
                <a:t>i</a:t>
              </a:r>
              <a:r>
                <a:rPr lang="en-US" sz="1400" b="1" dirty="0">
                  <a:latin typeface="Candara" pitchFamily="34" charset="0"/>
                  <a:cs typeface="Arial" pitchFamily="34" charset="0"/>
                </a:rPr>
                <a:t>, I, a, A,</a:t>
              </a:r>
            </a:p>
            <a:p>
              <a:pPr eaLnBrk="0" hangingPunct="0"/>
              <a:r>
                <a:rPr lang="en-US" sz="1400" b="1" dirty="0">
                  <a:latin typeface="Candara" pitchFamily="34" charset="0"/>
                  <a:cs typeface="Arial" pitchFamily="34" charset="0"/>
                </a:rPr>
                <a:t>r, R, o, O,</a:t>
              </a:r>
            </a:p>
            <a:p>
              <a:pPr eaLnBrk="0" hangingPunct="0"/>
              <a:r>
                <a:rPr lang="en-US" sz="1400" b="1" dirty="0">
                  <a:latin typeface="Candara" pitchFamily="34" charset="0"/>
                  <a:cs typeface="Arial" pitchFamily="34" charset="0"/>
                </a:rPr>
                <a:t>s, S</a:t>
              </a:r>
            </a:p>
          </p:txBody>
        </p:sp>
        <p:sp>
          <p:nvSpPr>
            <p:cNvPr id="8207" name="Text Box 18"/>
            <p:cNvSpPr txBox="1">
              <a:spLocks noChangeArrowheads="1"/>
            </p:cNvSpPr>
            <p:nvPr/>
          </p:nvSpPr>
          <p:spPr bwMode="auto">
            <a:xfrm>
              <a:off x="1955" y="2565"/>
              <a:ext cx="349" cy="174"/>
            </a:xfrm>
            <a:prstGeom prst="rect">
              <a:avLst/>
            </a:prstGeom>
            <a:noFill/>
            <a:ln w="12700">
              <a:noFill/>
              <a:miter lim="800000"/>
              <a:headEnd/>
              <a:tailEnd/>
            </a:ln>
          </p:spPr>
          <p:txBody>
            <a:bodyPr wrap="none">
              <a:spAutoFit/>
            </a:bodyPr>
            <a:lstStyle/>
            <a:p>
              <a:pPr eaLnBrk="0" hangingPunct="0"/>
              <a:r>
                <a:rPr lang="en-US" sz="1200" b="1" dirty="0">
                  <a:latin typeface="Candara" pitchFamily="34" charset="0"/>
                  <a:cs typeface="Arial" pitchFamily="34" charset="0"/>
                </a:rPr>
                <a:t>&lt;Esc&gt;</a:t>
              </a:r>
            </a:p>
          </p:txBody>
        </p:sp>
        <p:sp>
          <p:nvSpPr>
            <p:cNvPr id="8208" name="Text Box 19"/>
            <p:cNvSpPr txBox="1">
              <a:spLocks noChangeArrowheads="1"/>
            </p:cNvSpPr>
            <p:nvPr/>
          </p:nvSpPr>
          <p:spPr bwMode="auto">
            <a:xfrm>
              <a:off x="3200" y="2284"/>
              <a:ext cx="440" cy="174"/>
            </a:xfrm>
            <a:prstGeom prst="rect">
              <a:avLst/>
            </a:prstGeom>
            <a:noFill/>
            <a:ln w="12700">
              <a:noFill/>
              <a:miter lim="800000"/>
              <a:headEnd/>
              <a:tailEnd/>
            </a:ln>
          </p:spPr>
          <p:txBody>
            <a:bodyPr wrap="none">
              <a:spAutoFit/>
            </a:bodyPr>
            <a:lstStyle/>
            <a:p>
              <a:pPr eaLnBrk="0" hangingPunct="0"/>
              <a:r>
                <a:rPr lang="en-US" sz="1200" b="1">
                  <a:latin typeface="Candara" pitchFamily="34" charset="0"/>
                  <a:cs typeface="Arial" pitchFamily="34" charset="0"/>
                </a:rPr>
                <a:t>&lt;Enter&gt;</a:t>
              </a:r>
            </a:p>
          </p:txBody>
        </p:sp>
        <p:sp>
          <p:nvSpPr>
            <p:cNvPr id="8209" name="Text Box 20"/>
            <p:cNvSpPr txBox="1">
              <a:spLocks noChangeArrowheads="1"/>
            </p:cNvSpPr>
            <p:nvPr/>
          </p:nvSpPr>
          <p:spPr bwMode="auto">
            <a:xfrm>
              <a:off x="3928" y="2486"/>
              <a:ext cx="210" cy="174"/>
            </a:xfrm>
            <a:prstGeom prst="rect">
              <a:avLst/>
            </a:prstGeom>
            <a:noFill/>
            <a:ln w="12700">
              <a:noFill/>
              <a:miter lim="800000"/>
              <a:headEnd/>
              <a:tailEnd/>
            </a:ln>
          </p:spPr>
          <p:txBody>
            <a:bodyPr wrap="none">
              <a:spAutoFit/>
            </a:bodyPr>
            <a:lstStyle/>
            <a:p>
              <a:pPr eaLnBrk="0" hangingPunct="0"/>
              <a:r>
                <a:rPr lang="en-US" sz="1200" b="1" dirty="0" err="1">
                  <a:latin typeface="Candara" pitchFamily="34" charset="0"/>
                  <a:cs typeface="Arial" pitchFamily="34" charset="0"/>
                </a:rPr>
                <a:t>sh</a:t>
              </a:r>
              <a:endParaRPr lang="en-US" sz="1200" b="1" dirty="0">
                <a:latin typeface="Candara" pitchFamily="34" charset="0"/>
                <a:cs typeface="Arial" pitchFamily="34" charset="0"/>
              </a:endParaRPr>
            </a:p>
          </p:txBody>
        </p:sp>
        <p:sp>
          <p:nvSpPr>
            <p:cNvPr id="8210" name="Text Box 21"/>
            <p:cNvSpPr txBox="1">
              <a:spLocks noChangeArrowheads="1"/>
            </p:cNvSpPr>
            <p:nvPr/>
          </p:nvSpPr>
          <p:spPr bwMode="auto">
            <a:xfrm>
              <a:off x="3904" y="2032"/>
              <a:ext cx="141" cy="174"/>
            </a:xfrm>
            <a:prstGeom prst="rect">
              <a:avLst/>
            </a:prstGeom>
            <a:noFill/>
            <a:ln w="12700">
              <a:noFill/>
              <a:miter lim="800000"/>
              <a:headEnd/>
              <a:tailEnd/>
            </a:ln>
          </p:spPr>
          <p:txBody>
            <a:bodyPr wrap="none">
              <a:spAutoFit/>
            </a:bodyPr>
            <a:lstStyle/>
            <a:p>
              <a:pPr eaLnBrk="0" hangingPunct="0"/>
              <a:r>
                <a:rPr lang="en-US" sz="1200" b="1">
                  <a:latin typeface="Candara" pitchFamily="34" charset="0"/>
                  <a:cs typeface="Arial" pitchFamily="34" charset="0"/>
                </a:rPr>
                <a:t>:</a:t>
              </a:r>
            </a:p>
          </p:txBody>
        </p:sp>
        <p:sp>
          <p:nvSpPr>
            <p:cNvPr id="8211" name="Text Box 22"/>
            <p:cNvSpPr txBox="1">
              <a:spLocks noChangeArrowheads="1"/>
            </p:cNvSpPr>
            <p:nvPr/>
          </p:nvSpPr>
          <p:spPr bwMode="auto">
            <a:xfrm>
              <a:off x="2952" y="2798"/>
              <a:ext cx="429" cy="291"/>
            </a:xfrm>
            <a:prstGeom prst="rect">
              <a:avLst/>
            </a:prstGeom>
            <a:noFill/>
            <a:ln w="12700">
              <a:noFill/>
              <a:miter lim="800000"/>
              <a:headEnd/>
              <a:tailEnd/>
            </a:ln>
          </p:spPr>
          <p:txBody>
            <a:bodyPr wrap="none">
              <a:spAutoFit/>
            </a:bodyPr>
            <a:lstStyle/>
            <a:p>
              <a:pPr eaLnBrk="0" hangingPunct="0"/>
              <a:r>
                <a:rPr lang="en-US" sz="1200" b="1">
                  <a:latin typeface="Candara" pitchFamily="34" charset="0"/>
                  <a:cs typeface="Arial" pitchFamily="34" charset="0"/>
                </a:rPr>
                <a:t>&lt;ctrl d&gt;</a:t>
              </a:r>
            </a:p>
            <a:p>
              <a:pPr eaLnBrk="0" hangingPunct="0"/>
              <a:r>
                <a:rPr lang="en-US" sz="1200" b="1">
                  <a:latin typeface="Candara" pitchFamily="34" charset="0"/>
                  <a:cs typeface="Arial" pitchFamily="34" charset="0"/>
                </a:rPr>
                <a:t>or exit</a:t>
              </a:r>
            </a:p>
          </p:txBody>
        </p:sp>
        <p:sp>
          <p:nvSpPr>
            <p:cNvPr id="8212" name="Line 23"/>
            <p:cNvSpPr>
              <a:spLocks noChangeShapeType="1"/>
            </p:cNvSpPr>
            <p:nvPr/>
          </p:nvSpPr>
          <p:spPr bwMode="auto">
            <a:xfrm>
              <a:off x="1088" y="2140"/>
              <a:ext cx="704" cy="288"/>
            </a:xfrm>
            <a:prstGeom prst="line">
              <a:avLst/>
            </a:prstGeom>
            <a:noFill/>
            <a:ln w="12700">
              <a:solidFill>
                <a:schemeClr val="tx2"/>
              </a:solidFill>
              <a:round/>
              <a:headEnd/>
              <a:tailEnd type="triangle" w="med" len="med"/>
            </a:ln>
          </p:spPr>
          <p:txBody>
            <a:bodyPr wrap="none" anchor="ctr"/>
            <a:lstStyle/>
            <a:p>
              <a:endParaRPr lang="en-IN">
                <a:latin typeface="Candara" pitchFamily="34" charset="0"/>
                <a:cs typeface="Arial" pitchFamily="34" charset="0"/>
              </a:endParaRPr>
            </a:p>
          </p:txBody>
        </p:sp>
        <p:sp>
          <p:nvSpPr>
            <p:cNvPr id="8213" name="AutoShape 81"/>
            <p:cNvSpPr>
              <a:spLocks noChangeArrowheads="1"/>
            </p:cNvSpPr>
            <p:nvPr/>
          </p:nvSpPr>
          <p:spPr bwMode="auto">
            <a:xfrm>
              <a:off x="376" y="1336"/>
              <a:ext cx="4992" cy="2400"/>
            </a:xfrm>
            <a:prstGeom prst="roundRect">
              <a:avLst>
                <a:gd name="adj" fmla="val 16667"/>
              </a:avLst>
            </a:prstGeom>
            <a:noFill/>
            <a:ln w="9525">
              <a:solidFill>
                <a:srgbClr val="3F3F3F"/>
              </a:solidFill>
              <a:round/>
              <a:headEnd/>
              <a:tailEnd/>
            </a:ln>
          </p:spPr>
          <p:txBody>
            <a:bodyPr wrap="none" anchor="ctr"/>
            <a:lstStyle/>
            <a:p>
              <a:endParaRPr lang="en-US">
                <a:latin typeface="Candara" pitchFamily="34" charset="0"/>
              </a:endParaRPr>
            </a:p>
          </p:txBody>
        </p:sp>
      </p:grpSp>
      <p:sp>
        <p:nvSpPr>
          <p:cNvPr id="8196" name="Rectangle 3"/>
          <p:cNvSpPr>
            <a:spLocks noChangeArrowheads="1"/>
          </p:cNvSpPr>
          <p:nvPr/>
        </p:nvSpPr>
        <p:spPr bwMode="auto">
          <a:xfrm>
            <a:off x="301625" y="1370552"/>
            <a:ext cx="8229600" cy="690562"/>
          </a:xfrm>
          <a:prstGeom prst="rect">
            <a:avLst/>
          </a:prstGeom>
          <a:noFill/>
          <a:ln w="12700">
            <a:noFill/>
            <a:miter lim="800000"/>
            <a:headEnd/>
            <a:tailEnd/>
          </a:ln>
        </p:spPr>
        <p:txBody>
          <a:bodyPr lIns="90488" tIns="44450" rIns="90488" bIns="44450"/>
          <a:lstStyle/>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Three Modes of Vi Editor 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lIns="90488" tIns="44450" rIns="90488" bIns="44450"/>
          <a:lstStyle/>
          <a:p>
            <a:r>
              <a:rPr lang="en-US" sz="1200" dirty="0"/>
              <a:t>5.2: Input Mode Commands</a:t>
            </a:r>
            <a:br>
              <a:rPr lang="en-US" sz="1000" b="0" dirty="0"/>
            </a:br>
            <a:r>
              <a:rPr lang="en-US" dirty="0"/>
              <a:t>Contents</a:t>
            </a:r>
          </a:p>
        </p:txBody>
      </p:sp>
      <p:sp>
        <p:nvSpPr>
          <p:cNvPr id="9219" name="Rectangle 3"/>
          <p:cNvSpPr>
            <a:spLocks noChangeArrowheads="1"/>
          </p:cNvSpPr>
          <p:nvPr/>
        </p:nvSpPr>
        <p:spPr bwMode="auto">
          <a:xfrm>
            <a:off x="301625" y="1448611"/>
            <a:ext cx="8241874" cy="4648200"/>
          </a:xfrm>
          <a:prstGeom prst="rect">
            <a:avLst/>
          </a:prstGeom>
          <a:noFill/>
          <a:ln w="12700">
            <a:noFill/>
            <a:miter lim="800000"/>
            <a:headEnd/>
            <a:tailEnd/>
          </a:ln>
        </p:spPr>
        <p:txBody>
          <a:bodyPr lIns="90488" tIns="44450" rIns="90488" bIns="44450"/>
          <a:lstStyle/>
          <a:p>
            <a:pPr marL="1143000" lvl="2" indent="-228600">
              <a:lnSpc>
                <a:spcPts val="3200"/>
              </a:lnSpc>
              <a:buClr>
                <a:srgbClr val="A11133"/>
              </a:buClr>
              <a:buFont typeface="Wingdings" pitchFamily="2" charset="2"/>
              <a:buNone/>
            </a:pPr>
            <a:r>
              <a:rPr lang="en-US" sz="2400" b="1" dirty="0">
                <a:solidFill>
                  <a:srgbClr val="000000"/>
                </a:solidFill>
                <a:latin typeface="Candara"/>
                <a:cs typeface="Arial" pitchFamily="34" charset="0"/>
              </a:rPr>
              <a:t>  </a:t>
            </a:r>
            <a:r>
              <a:rPr lang="en-US" b="1" u="sng" dirty="0">
                <a:solidFill>
                  <a:srgbClr val="000000"/>
                </a:solidFill>
                <a:latin typeface="Candara"/>
                <a:cs typeface="Arial" pitchFamily="34" charset="0"/>
              </a:rPr>
              <a:t>Command</a:t>
            </a:r>
            <a:r>
              <a:rPr lang="en-US" b="1" dirty="0">
                <a:solidFill>
                  <a:srgbClr val="000000"/>
                </a:solidFill>
                <a:latin typeface="Candara"/>
                <a:cs typeface="Arial" pitchFamily="34" charset="0"/>
              </a:rPr>
              <a:t>	    	</a:t>
            </a:r>
            <a:r>
              <a:rPr lang="en-US" b="1" u="sng" dirty="0">
                <a:solidFill>
                  <a:srgbClr val="000000"/>
                </a:solidFill>
                <a:latin typeface="Candara"/>
                <a:cs typeface="Arial" pitchFamily="34" charset="0"/>
              </a:rPr>
              <a:t>Function</a:t>
            </a:r>
            <a:endParaRPr lang="en-US" sz="2400" b="1" u="sng" dirty="0">
              <a:solidFill>
                <a:srgbClr val="000000"/>
              </a:solidFill>
              <a:latin typeface="Candara"/>
              <a:cs typeface="Arial" pitchFamily="34" charset="0"/>
            </a:endParaRPr>
          </a:p>
          <a:p>
            <a:pPr marL="1143000" lvl="2" indent="-228600">
              <a:lnSpc>
                <a:spcPts val="5000"/>
              </a:lnSpc>
              <a:buClr>
                <a:srgbClr val="A11133"/>
              </a:buClr>
              <a:buFont typeface="Wingdings" pitchFamily="2" charset="2"/>
              <a:buNone/>
            </a:pPr>
            <a:r>
              <a:rPr lang="en-US" sz="2400" dirty="0">
                <a:solidFill>
                  <a:srgbClr val="000000"/>
                </a:solidFill>
                <a:latin typeface="Candara"/>
              </a:rPr>
              <a:t>	</a:t>
            </a:r>
            <a:r>
              <a:rPr lang="en-US" dirty="0">
                <a:latin typeface="Candara"/>
                <a:cs typeface="Arial" pitchFamily="34" charset="0"/>
              </a:rPr>
              <a:t>       </a:t>
            </a:r>
            <a:r>
              <a:rPr lang="en-US" dirty="0" err="1">
                <a:latin typeface="Candara"/>
                <a:cs typeface="Arial" pitchFamily="34" charset="0"/>
              </a:rPr>
              <a:t>i</a:t>
            </a:r>
            <a:r>
              <a:rPr lang="en-US" dirty="0">
                <a:latin typeface="Candara"/>
                <a:cs typeface="Arial" pitchFamily="34" charset="0"/>
              </a:rPr>
              <a:t>		Insert text to left of cursor</a:t>
            </a:r>
          </a:p>
          <a:p>
            <a:pPr marL="1143000" lvl="2" indent="-228600">
              <a:lnSpc>
                <a:spcPts val="5000"/>
              </a:lnSpc>
              <a:buClr>
                <a:srgbClr val="A11133"/>
              </a:buClr>
              <a:buFont typeface="Wingdings" pitchFamily="2" charset="2"/>
              <a:buNone/>
            </a:pPr>
            <a:r>
              <a:rPr lang="en-US" dirty="0">
                <a:latin typeface="Candara"/>
                <a:cs typeface="Arial" pitchFamily="34" charset="0"/>
              </a:rPr>
              <a:t>	       I		Inserts text at beginning of line</a:t>
            </a:r>
          </a:p>
          <a:p>
            <a:pPr marL="1143000" lvl="2" indent="-228600">
              <a:lnSpc>
                <a:spcPts val="5000"/>
              </a:lnSpc>
              <a:buClr>
                <a:srgbClr val="A11133"/>
              </a:buClr>
              <a:buFont typeface="Wingdings" pitchFamily="2" charset="2"/>
              <a:buNone/>
            </a:pPr>
            <a:r>
              <a:rPr lang="en-US" dirty="0">
                <a:latin typeface="Candara"/>
                <a:cs typeface="Arial" pitchFamily="34" charset="0"/>
              </a:rPr>
              <a:t>	      a		Appends text to right of cursor</a:t>
            </a:r>
          </a:p>
          <a:p>
            <a:pPr marL="1143000" lvl="2" indent="-228600">
              <a:lnSpc>
                <a:spcPts val="5000"/>
              </a:lnSpc>
              <a:buClr>
                <a:srgbClr val="A11133"/>
              </a:buClr>
              <a:buFont typeface="Wingdings" pitchFamily="2" charset="2"/>
              <a:buNone/>
            </a:pPr>
            <a:r>
              <a:rPr lang="en-US" dirty="0">
                <a:latin typeface="Candara"/>
                <a:cs typeface="Arial" pitchFamily="34" charset="0"/>
              </a:rPr>
              <a:t>	       A		Appends text at the end of line</a:t>
            </a:r>
          </a:p>
          <a:p>
            <a:pPr marL="1143000" lvl="2" indent="-228600">
              <a:lnSpc>
                <a:spcPts val="5000"/>
              </a:lnSpc>
              <a:buClr>
                <a:srgbClr val="A11133"/>
              </a:buClr>
              <a:buFont typeface="Wingdings" pitchFamily="2" charset="2"/>
              <a:buNone/>
            </a:pPr>
            <a:r>
              <a:rPr lang="en-US" dirty="0">
                <a:latin typeface="Candara"/>
                <a:cs typeface="Arial" pitchFamily="34" charset="0"/>
              </a:rPr>
              <a:t>	       o		Opens line below</a:t>
            </a:r>
          </a:p>
          <a:p>
            <a:pPr marL="1143000" lvl="2" indent="-228600">
              <a:lnSpc>
                <a:spcPts val="5000"/>
              </a:lnSpc>
              <a:buClr>
                <a:srgbClr val="A11133"/>
              </a:buClr>
              <a:buFont typeface="Wingdings" pitchFamily="2" charset="2"/>
              <a:buNone/>
            </a:pPr>
            <a:r>
              <a:rPr lang="en-US" dirty="0">
                <a:latin typeface="Candara"/>
                <a:cs typeface="Arial" pitchFamily="34" charset="0"/>
              </a:rPr>
              <a:t>	       O		Opens line above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lIns="90488" tIns="44450" rIns="90488" bIns="44450">
            <a:normAutofit/>
          </a:bodyPr>
          <a:lstStyle/>
          <a:p>
            <a:r>
              <a:rPr lang="en-US" dirty="0"/>
              <a:t>Contents (contd..)</a:t>
            </a:r>
          </a:p>
        </p:txBody>
      </p:sp>
      <p:sp>
        <p:nvSpPr>
          <p:cNvPr id="10243" name="Rectangle 3"/>
          <p:cNvSpPr>
            <a:spLocks noChangeArrowheads="1"/>
          </p:cNvSpPr>
          <p:nvPr/>
        </p:nvSpPr>
        <p:spPr bwMode="auto">
          <a:xfrm>
            <a:off x="342902" y="1682789"/>
            <a:ext cx="8458200" cy="4648200"/>
          </a:xfrm>
          <a:prstGeom prst="rect">
            <a:avLst/>
          </a:prstGeom>
          <a:noFill/>
          <a:ln w="12700">
            <a:noFill/>
            <a:miter lim="800000"/>
            <a:headEnd/>
            <a:tailEnd/>
          </a:ln>
        </p:spPr>
        <p:txBody>
          <a:bodyPr lIns="90488" tIns="44450" rIns="90488" bIns="44450"/>
          <a:lstStyle/>
          <a:p>
            <a:pPr marL="1143000" lvl="2" indent="-228600">
              <a:lnSpc>
                <a:spcPts val="3200"/>
              </a:lnSpc>
              <a:buClr>
                <a:srgbClr val="00A1E4"/>
              </a:buClr>
              <a:buFont typeface="Wingdings" pitchFamily="2" charset="2"/>
              <a:buNone/>
            </a:pPr>
            <a:r>
              <a:rPr lang="en-US" b="1" dirty="0">
                <a:solidFill>
                  <a:srgbClr val="000000"/>
                </a:solidFill>
                <a:latin typeface="Candara"/>
              </a:rPr>
              <a:t> </a:t>
            </a:r>
            <a:r>
              <a:rPr lang="en-US" b="1" u="sng" dirty="0">
                <a:solidFill>
                  <a:srgbClr val="000000"/>
                </a:solidFill>
                <a:latin typeface="Candara"/>
              </a:rPr>
              <a:t>Command</a:t>
            </a:r>
            <a:r>
              <a:rPr lang="en-US" b="1" dirty="0">
                <a:solidFill>
                  <a:srgbClr val="000000"/>
                </a:solidFill>
                <a:latin typeface="Candara"/>
              </a:rPr>
              <a:t>	    	</a:t>
            </a:r>
            <a:r>
              <a:rPr lang="en-US" b="1" u="sng" dirty="0">
                <a:solidFill>
                  <a:srgbClr val="000000"/>
                </a:solidFill>
                <a:latin typeface="Candara"/>
              </a:rPr>
              <a:t>Function</a:t>
            </a:r>
          </a:p>
          <a:p>
            <a:pPr marL="1143000" lvl="2" indent="-228600">
              <a:lnSpc>
                <a:spcPts val="5000"/>
              </a:lnSpc>
              <a:buClr>
                <a:srgbClr val="00A1E4"/>
              </a:buClr>
            </a:pPr>
            <a:r>
              <a:rPr lang="en-US" sz="2400" dirty="0">
                <a:solidFill>
                  <a:srgbClr val="000000"/>
                </a:solidFill>
                <a:latin typeface="Candara"/>
              </a:rPr>
              <a:t>       </a:t>
            </a:r>
            <a:r>
              <a:rPr lang="en-US" dirty="0">
                <a:solidFill>
                  <a:srgbClr val="000000"/>
                </a:solidFill>
                <a:latin typeface="Candara"/>
                <a:cs typeface="Arial" pitchFamily="34" charset="0"/>
              </a:rPr>
              <a:t>r 			Replaces single character under</a:t>
            </a:r>
          </a:p>
          <a:p>
            <a:pPr marL="1143000" lvl="2" indent="-228600">
              <a:lnSpc>
                <a:spcPts val="5000"/>
              </a:lnSpc>
              <a:buClr>
                <a:srgbClr val="00A1E4"/>
              </a:buClr>
            </a:pPr>
            <a:r>
              <a:rPr lang="en-US" dirty="0">
                <a:solidFill>
                  <a:srgbClr val="000000"/>
                </a:solidFill>
                <a:latin typeface="Candara"/>
                <a:cs typeface="Arial" pitchFamily="34" charset="0"/>
              </a:rPr>
              <a:t>                         		     cursor with character (no&lt;Esc&gt;)</a:t>
            </a:r>
          </a:p>
          <a:p>
            <a:pPr marL="1143000" lvl="2" indent="-228600">
              <a:lnSpc>
                <a:spcPts val="5000"/>
              </a:lnSpc>
              <a:buClr>
                <a:srgbClr val="00A1E4"/>
              </a:buClr>
            </a:pPr>
            <a:r>
              <a:rPr lang="en-US" dirty="0">
                <a:solidFill>
                  <a:srgbClr val="000000"/>
                </a:solidFill>
                <a:latin typeface="Candara"/>
                <a:cs typeface="Arial" pitchFamily="34" charset="0"/>
              </a:rPr>
              <a:t>	    R			 Replace text from cursor to right</a:t>
            </a:r>
          </a:p>
          <a:p>
            <a:pPr marL="296863" indent="-296863">
              <a:lnSpc>
                <a:spcPts val="4000"/>
              </a:lnSpc>
              <a:buClr>
                <a:srgbClr val="00A1E4"/>
              </a:buClr>
            </a:pPr>
            <a:endParaRPr lang="en-US" sz="2400" b="1" dirty="0">
              <a:solidFill>
                <a:srgbClr val="000000"/>
              </a:solidFill>
              <a:latin typeface="Candara"/>
            </a:endParaRPr>
          </a:p>
          <a:p>
            <a:pPr marL="296863" indent="-296863">
              <a:lnSpc>
                <a:spcPts val="4000"/>
              </a:lnSpc>
              <a:buClr>
                <a:srgbClr val="00A1E4"/>
              </a:buClr>
            </a:pPr>
            <a:endParaRPr lang="en-US" sz="2400" dirty="0">
              <a:solidFill>
                <a:srgbClr val="000000"/>
              </a:solidFill>
              <a:latin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lIns="90488" tIns="44450" rIns="90488" bIns="44450"/>
          <a:lstStyle/>
          <a:p>
            <a:r>
              <a:rPr lang="en-US" sz="1200" dirty="0"/>
              <a:t>5.3: Vi Editor – Save &amp;</a:t>
            </a:r>
            <a:r>
              <a:rPr lang="en-US" sz="1200" b="0" dirty="0"/>
              <a:t> </a:t>
            </a:r>
            <a:r>
              <a:rPr lang="en-US" sz="1200" dirty="0"/>
              <a:t>Quit</a:t>
            </a:r>
            <a:br>
              <a:rPr lang="en-US" sz="1200" dirty="0"/>
            </a:br>
            <a:r>
              <a:rPr lang="en-US" dirty="0"/>
              <a:t>Description</a:t>
            </a:r>
          </a:p>
        </p:txBody>
      </p:sp>
      <p:sp>
        <p:nvSpPr>
          <p:cNvPr id="11267" name="Rectangle 3"/>
          <p:cNvSpPr>
            <a:spLocks noChangeArrowheads="1"/>
          </p:cNvSpPr>
          <p:nvPr/>
        </p:nvSpPr>
        <p:spPr bwMode="auto">
          <a:xfrm>
            <a:off x="357381" y="1493218"/>
            <a:ext cx="8229600" cy="4648200"/>
          </a:xfrm>
          <a:prstGeom prst="rect">
            <a:avLst/>
          </a:prstGeom>
          <a:noFill/>
          <a:ln w="12700">
            <a:noFill/>
            <a:miter lim="800000"/>
            <a:headEnd/>
            <a:tailEnd/>
          </a:ln>
        </p:spPr>
        <p:txBody>
          <a:bodyPr lIns="90488" tIns="44450" rIns="90488" bIns="44450"/>
          <a:lstStyle/>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From input mode to command mode press &lt;Esc&gt; </a:t>
            </a:r>
          </a:p>
          <a:p>
            <a:pPr marL="347663" lvl="1" indent="-347663">
              <a:lnSpc>
                <a:spcPts val="4000"/>
              </a:lnSpc>
              <a:spcBef>
                <a:spcPct val="20000"/>
              </a:spcBef>
              <a:buClr>
                <a:srgbClr val="00A1E4"/>
              </a:buClr>
              <a:buFont typeface="Wingdings" pitchFamily="2" charset="2"/>
              <a:buChar char="Ø"/>
            </a:pPr>
            <a:r>
              <a:rPr lang="en-US" b="1" dirty="0">
                <a:latin typeface="Candara" panose="020E0502030303020204" pitchFamily="34" charset="0"/>
              </a:rPr>
              <a:t>From command mode:</a:t>
            </a:r>
          </a:p>
          <a:p>
            <a:pPr marL="1143000" lvl="2" indent="-228600">
              <a:lnSpc>
                <a:spcPts val="5000"/>
              </a:lnSpc>
              <a:buClr>
                <a:srgbClr val="00A1E4"/>
              </a:buClr>
            </a:pPr>
            <a:r>
              <a:rPr lang="en-US" sz="2400" dirty="0">
                <a:solidFill>
                  <a:srgbClr val="000000"/>
                </a:solidFill>
                <a:latin typeface="Candara"/>
              </a:rPr>
              <a:t>	</a:t>
            </a:r>
            <a:r>
              <a:rPr lang="en-US" dirty="0">
                <a:solidFill>
                  <a:srgbClr val="000000"/>
                </a:solidFill>
                <a:latin typeface="Candara"/>
                <a:cs typeface="Arial" pitchFamily="34" charset="0"/>
              </a:rPr>
              <a:t>To Save			: w</a:t>
            </a:r>
          </a:p>
          <a:p>
            <a:pPr marL="1143000" lvl="2" indent="-228600">
              <a:lnSpc>
                <a:spcPts val="5000"/>
              </a:lnSpc>
              <a:buClr>
                <a:srgbClr val="00A1E4"/>
              </a:buClr>
            </a:pPr>
            <a:r>
              <a:rPr lang="en-US" dirty="0">
                <a:solidFill>
                  <a:srgbClr val="000000"/>
                </a:solidFill>
                <a:latin typeface="Candara"/>
                <a:cs typeface="Arial" pitchFamily="34" charset="0"/>
              </a:rPr>
              <a:t>	To Quit			: q</a:t>
            </a:r>
          </a:p>
          <a:p>
            <a:pPr marL="1143000" lvl="2" indent="-228600">
              <a:lnSpc>
                <a:spcPts val="5000"/>
              </a:lnSpc>
              <a:buClr>
                <a:srgbClr val="00A1E4"/>
              </a:buClr>
            </a:pPr>
            <a:r>
              <a:rPr lang="en-US" dirty="0">
                <a:solidFill>
                  <a:srgbClr val="000000"/>
                </a:solidFill>
                <a:latin typeface="Candara"/>
                <a:cs typeface="Arial" pitchFamily="34" charset="0"/>
              </a:rPr>
              <a:t>	To Quit without saving  		: q!</a:t>
            </a:r>
          </a:p>
          <a:p>
            <a:pPr marL="1143000" lvl="2" indent="-228600">
              <a:lnSpc>
                <a:spcPts val="5000"/>
              </a:lnSpc>
              <a:buClr>
                <a:srgbClr val="00A1E4"/>
              </a:buClr>
            </a:pPr>
            <a:r>
              <a:rPr lang="en-US" dirty="0">
                <a:solidFill>
                  <a:srgbClr val="000000"/>
                </a:solidFill>
                <a:latin typeface="Candara"/>
                <a:cs typeface="Arial" pitchFamily="34" charset="0"/>
              </a:rPr>
              <a:t>	To save &amp; quit			: </a:t>
            </a:r>
            <a:r>
              <a:rPr lang="en-US" dirty="0" err="1">
                <a:solidFill>
                  <a:srgbClr val="000000"/>
                </a:solidFill>
                <a:latin typeface="Candara"/>
                <a:cs typeface="Arial" pitchFamily="34" charset="0"/>
              </a:rPr>
              <a:t>wq</a:t>
            </a:r>
            <a:endParaRPr lang="en-US" dirty="0">
              <a:solidFill>
                <a:srgbClr val="000000"/>
              </a:solidFill>
              <a:latin typeface="Candara"/>
              <a:cs typeface="Arial" pitchFamily="34" charset="0"/>
            </a:endParaRPr>
          </a:p>
          <a:p>
            <a:pPr marL="1143000" lvl="2" indent="-228600">
              <a:lnSpc>
                <a:spcPts val="5000"/>
              </a:lnSpc>
              <a:buClr>
                <a:srgbClr val="00A1E4"/>
              </a:buClr>
            </a:pPr>
            <a:r>
              <a:rPr lang="en-US" dirty="0">
                <a:solidFill>
                  <a:srgbClr val="000000"/>
                </a:solidFill>
                <a:latin typeface="Candara"/>
                <a:cs typeface="Arial" pitchFamily="34" charset="0"/>
              </a:rPr>
              <a:t>	or				: x</a:t>
            </a:r>
          </a:p>
          <a:p>
            <a:pPr marL="296863" indent="-296863">
              <a:lnSpc>
                <a:spcPts val="4000"/>
              </a:lnSpc>
              <a:buClr>
                <a:srgbClr val="00A1E4"/>
              </a:buClr>
            </a:pPr>
            <a:endParaRPr lang="en-US" sz="2000" dirty="0">
              <a:solidFill>
                <a:srgbClr val="000000"/>
              </a:solidFill>
              <a:latin typeface="Candara"/>
            </a:endParaRPr>
          </a:p>
          <a:p>
            <a:pPr marL="296863" indent="-296863">
              <a:lnSpc>
                <a:spcPts val="4000"/>
              </a:lnSpc>
              <a:buClr>
                <a:srgbClr val="00A1E4"/>
              </a:buClr>
            </a:pPr>
            <a:endParaRPr lang="en-US" sz="2400" dirty="0">
              <a:solidFill>
                <a:srgbClr val="000000"/>
              </a:solidFill>
              <a:latin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lIns="90488" tIns="44450" rIns="90488" bIns="44450"/>
          <a:lstStyle/>
          <a:p>
            <a:r>
              <a:rPr lang="en-US" sz="1200" dirty="0"/>
              <a:t>5.4: Navigation Commands</a:t>
            </a:r>
            <a:br>
              <a:rPr lang="en-US" sz="1000" b="0" dirty="0"/>
            </a:br>
            <a:r>
              <a:rPr lang="en-US" dirty="0"/>
              <a:t>Overview</a:t>
            </a:r>
          </a:p>
        </p:txBody>
      </p:sp>
      <p:sp>
        <p:nvSpPr>
          <p:cNvPr id="12291" name="Rectangle 3"/>
          <p:cNvSpPr>
            <a:spLocks noChangeArrowheads="1"/>
          </p:cNvSpPr>
          <p:nvPr/>
        </p:nvSpPr>
        <p:spPr bwMode="auto">
          <a:xfrm>
            <a:off x="345168" y="1687035"/>
            <a:ext cx="8229600" cy="4658010"/>
          </a:xfrm>
          <a:prstGeom prst="rect">
            <a:avLst/>
          </a:prstGeom>
          <a:noFill/>
          <a:ln w="12700">
            <a:noFill/>
            <a:miter lim="800000"/>
            <a:headEnd/>
            <a:tailEnd/>
          </a:ln>
        </p:spPr>
        <p:txBody>
          <a:bodyPr lIns="90488" tIns="44450" rIns="90488" bIns="44450"/>
          <a:lstStyle/>
          <a:p>
            <a:pPr marL="1143000" lvl="2" indent="-228600">
              <a:lnSpc>
                <a:spcPct val="150000"/>
              </a:lnSpc>
              <a:buClr>
                <a:srgbClr val="00A1E4"/>
              </a:buClr>
              <a:buFont typeface="Wingdings" pitchFamily="2" charset="2"/>
              <a:buNone/>
            </a:pPr>
            <a:r>
              <a:rPr lang="en-US" b="1" u="sng" dirty="0">
                <a:latin typeface="Candara"/>
                <a:cs typeface="Arial" pitchFamily="34" charset="0"/>
              </a:rPr>
              <a:t>Command</a:t>
            </a:r>
            <a:r>
              <a:rPr lang="en-US" b="1" dirty="0">
                <a:latin typeface="Candara"/>
                <a:cs typeface="Arial" pitchFamily="34" charset="0"/>
              </a:rPr>
              <a:t>	</a:t>
            </a:r>
            <a:r>
              <a:rPr lang="en-US" b="1" u="sng" dirty="0">
                <a:latin typeface="Candara"/>
                <a:cs typeface="Arial" pitchFamily="34" charset="0"/>
              </a:rPr>
              <a:t>Function</a:t>
            </a:r>
          </a:p>
          <a:p>
            <a:pPr marL="1143000" lvl="2" indent="-228600">
              <a:lnSpc>
                <a:spcPct val="150000"/>
              </a:lnSpc>
              <a:buClr>
                <a:srgbClr val="00A1E4"/>
              </a:buClr>
            </a:pPr>
            <a:r>
              <a:rPr lang="en-US" dirty="0">
                <a:latin typeface="Candara"/>
                <a:cs typeface="Arial" pitchFamily="34" charset="0"/>
              </a:rPr>
              <a:t> h 		Moves cursor left</a:t>
            </a:r>
          </a:p>
          <a:p>
            <a:pPr marL="1143000" lvl="2" indent="-228600">
              <a:lnSpc>
                <a:spcPct val="150000"/>
              </a:lnSpc>
              <a:buClr>
                <a:srgbClr val="00A1E4"/>
              </a:buClr>
            </a:pPr>
            <a:r>
              <a:rPr lang="en-US" dirty="0">
                <a:latin typeface="Candara"/>
                <a:cs typeface="Arial" pitchFamily="34" charset="0"/>
              </a:rPr>
              <a:t> j		Moves cursor down</a:t>
            </a:r>
          </a:p>
          <a:p>
            <a:pPr marL="1143000" lvl="2" indent="-228600">
              <a:lnSpc>
                <a:spcPct val="150000"/>
              </a:lnSpc>
              <a:buClr>
                <a:srgbClr val="00A1E4"/>
              </a:buClr>
            </a:pPr>
            <a:r>
              <a:rPr lang="en-US" dirty="0">
                <a:latin typeface="Candara"/>
                <a:cs typeface="Arial" pitchFamily="34" charset="0"/>
              </a:rPr>
              <a:t> k		Moves cursor up</a:t>
            </a:r>
          </a:p>
          <a:p>
            <a:pPr marL="1143000" lvl="2" indent="-228600">
              <a:lnSpc>
                <a:spcPct val="150000"/>
              </a:lnSpc>
              <a:buClr>
                <a:srgbClr val="00A1E4"/>
              </a:buClr>
            </a:pPr>
            <a:r>
              <a:rPr lang="en-US" dirty="0">
                <a:latin typeface="Candara"/>
                <a:cs typeface="Arial" pitchFamily="34" charset="0"/>
              </a:rPr>
              <a:t> I 		Moves cursor right</a:t>
            </a:r>
          </a:p>
          <a:p>
            <a:pPr marL="1143000" lvl="2" indent="-228600">
              <a:lnSpc>
                <a:spcPct val="150000"/>
              </a:lnSpc>
              <a:buClr>
                <a:srgbClr val="00A1E4"/>
              </a:buClr>
            </a:pPr>
            <a:r>
              <a:rPr lang="en-US" dirty="0">
                <a:latin typeface="Candara"/>
                <a:cs typeface="Arial" pitchFamily="34" charset="0"/>
              </a:rPr>
              <a:t> ^		Moves cursor to beginning of first </a:t>
            </a:r>
          </a:p>
          <a:p>
            <a:pPr marL="1143000" lvl="2" indent="-228600">
              <a:lnSpc>
                <a:spcPct val="150000"/>
              </a:lnSpc>
              <a:buClr>
                <a:srgbClr val="00A1E4"/>
              </a:buClr>
            </a:pPr>
            <a:r>
              <a:rPr lang="en-US" dirty="0">
                <a:latin typeface="Candara"/>
                <a:cs typeface="Arial" pitchFamily="34" charset="0"/>
              </a:rPr>
              <a:t> $		Moves cursor to end of line</a:t>
            </a:r>
          </a:p>
          <a:p>
            <a:pPr marL="1143000" lvl="2" indent="-228600">
              <a:lnSpc>
                <a:spcPct val="150000"/>
              </a:lnSpc>
              <a:buClr>
                <a:srgbClr val="00A1E4"/>
              </a:buClr>
            </a:pPr>
            <a:r>
              <a:rPr lang="en-US" dirty="0">
                <a:latin typeface="Candara"/>
                <a:cs typeface="Arial" pitchFamily="34" charset="0"/>
              </a:rPr>
              <a:t> b		Moves cursor backwards to beginning of word</a:t>
            </a:r>
          </a:p>
          <a:p>
            <a:pPr marL="1143000" lvl="2" indent="-228600">
              <a:lnSpc>
                <a:spcPct val="150000"/>
              </a:lnSpc>
              <a:buClr>
                <a:srgbClr val="00A1E4"/>
              </a:buClr>
            </a:pPr>
            <a:r>
              <a:rPr lang="en-US" dirty="0">
                <a:latin typeface="Candara"/>
                <a:cs typeface="Arial" pitchFamily="34" charset="0"/>
              </a:rPr>
              <a:t> e		Moves cursor forward to end of word</a:t>
            </a:r>
          </a:p>
          <a:p>
            <a:pPr marL="1143000" lvl="2" indent="-228600">
              <a:lnSpc>
                <a:spcPct val="150000"/>
              </a:lnSpc>
              <a:buClr>
                <a:srgbClr val="00A1E4"/>
              </a:buClr>
            </a:pPr>
            <a:r>
              <a:rPr lang="en-US" dirty="0">
                <a:latin typeface="Candara"/>
                <a:cs typeface="Arial" pitchFamily="34" charset="0"/>
              </a:rPr>
              <a:t> w	             Moves cursor forward to beginning of word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lIns="90488" tIns="44450" rIns="90488" bIns="44450"/>
          <a:lstStyle/>
          <a:p>
            <a:r>
              <a:rPr lang="en-US" sz="1200" dirty="0"/>
              <a:t>5.5: Paging Functions</a:t>
            </a:r>
            <a:br>
              <a:rPr lang="en-US" sz="1200" b="0" dirty="0"/>
            </a:br>
            <a:r>
              <a:rPr lang="en-US" dirty="0"/>
              <a:t>Details</a:t>
            </a:r>
          </a:p>
        </p:txBody>
      </p:sp>
      <p:sp>
        <p:nvSpPr>
          <p:cNvPr id="13315" name="Rectangle 3"/>
          <p:cNvSpPr>
            <a:spLocks noChangeArrowheads="1"/>
          </p:cNvSpPr>
          <p:nvPr/>
        </p:nvSpPr>
        <p:spPr bwMode="auto">
          <a:xfrm>
            <a:off x="301625" y="1582427"/>
            <a:ext cx="8229600" cy="4648200"/>
          </a:xfrm>
          <a:prstGeom prst="rect">
            <a:avLst/>
          </a:prstGeom>
          <a:noFill/>
          <a:ln w="12700">
            <a:noFill/>
            <a:miter lim="800000"/>
            <a:headEnd/>
            <a:tailEnd/>
          </a:ln>
        </p:spPr>
        <p:txBody>
          <a:bodyPr lIns="90488" tIns="44450" rIns="90488" bIns="44450"/>
          <a:lstStyle/>
          <a:p>
            <a:pPr marL="1143000" lvl="2" indent="-228600">
              <a:lnSpc>
                <a:spcPts val="3200"/>
              </a:lnSpc>
              <a:buClr>
                <a:srgbClr val="00A1E4"/>
              </a:buClr>
              <a:buFont typeface="Wingdings" pitchFamily="2" charset="2"/>
              <a:buNone/>
            </a:pPr>
            <a:r>
              <a:rPr lang="en-US" b="1" u="sng" dirty="0">
                <a:solidFill>
                  <a:srgbClr val="000000"/>
                </a:solidFill>
                <a:latin typeface="Candara"/>
                <a:cs typeface="Arial" pitchFamily="34" charset="0"/>
              </a:rPr>
              <a:t>Command</a:t>
            </a:r>
            <a:r>
              <a:rPr lang="en-US" b="1" dirty="0">
                <a:solidFill>
                  <a:srgbClr val="000000"/>
                </a:solidFill>
                <a:latin typeface="Candara"/>
                <a:cs typeface="Arial" pitchFamily="34" charset="0"/>
              </a:rPr>
              <a:t>		</a:t>
            </a:r>
            <a:r>
              <a:rPr lang="en-US" b="1" u="sng" dirty="0">
                <a:solidFill>
                  <a:srgbClr val="000000"/>
                </a:solidFill>
                <a:latin typeface="Candara"/>
                <a:cs typeface="Arial" pitchFamily="34" charset="0"/>
              </a:rPr>
              <a:t>Function</a:t>
            </a:r>
          </a:p>
          <a:p>
            <a:pPr marL="1143000" lvl="2" indent="-228600">
              <a:lnSpc>
                <a:spcPts val="4000"/>
              </a:lnSpc>
              <a:buClr>
                <a:srgbClr val="00A1E4"/>
              </a:buClr>
              <a:buFont typeface="Wingdings" pitchFamily="2" charset="2"/>
              <a:buNone/>
            </a:pPr>
            <a:r>
              <a:rPr lang="en-US" dirty="0">
                <a:solidFill>
                  <a:srgbClr val="000000"/>
                </a:solidFill>
                <a:latin typeface="Candara"/>
                <a:cs typeface="Arial" pitchFamily="34" charset="0"/>
              </a:rPr>
              <a:t>&lt;Control-f&gt;		Full page forward</a:t>
            </a:r>
          </a:p>
          <a:p>
            <a:pPr marL="1143000" lvl="2" indent="-228600">
              <a:lnSpc>
                <a:spcPts val="4000"/>
              </a:lnSpc>
              <a:buClr>
                <a:srgbClr val="00A1E4"/>
              </a:buClr>
              <a:buFont typeface="Wingdings" pitchFamily="2" charset="2"/>
              <a:buNone/>
            </a:pPr>
            <a:r>
              <a:rPr lang="en-US" dirty="0">
                <a:solidFill>
                  <a:srgbClr val="000000"/>
                </a:solidFill>
                <a:latin typeface="Candara"/>
                <a:cs typeface="Arial" pitchFamily="34" charset="0"/>
              </a:rPr>
              <a:t>&lt;Control-b&gt;	              Full page backward</a:t>
            </a:r>
          </a:p>
          <a:p>
            <a:pPr marL="1143000" lvl="2" indent="-228600">
              <a:lnSpc>
                <a:spcPts val="4000"/>
              </a:lnSpc>
              <a:buClr>
                <a:srgbClr val="00A1E4"/>
              </a:buClr>
              <a:buFont typeface="Wingdings" pitchFamily="2" charset="2"/>
              <a:buNone/>
            </a:pPr>
            <a:r>
              <a:rPr lang="en-US" dirty="0">
                <a:solidFill>
                  <a:srgbClr val="000000"/>
                </a:solidFill>
                <a:latin typeface="Candara"/>
                <a:cs typeface="Arial" pitchFamily="34" charset="0"/>
              </a:rPr>
              <a:t>&lt;Control-d&gt;	              Half page forward</a:t>
            </a:r>
          </a:p>
          <a:p>
            <a:pPr marL="1143000" lvl="2" indent="-228600">
              <a:lnSpc>
                <a:spcPts val="4000"/>
              </a:lnSpc>
              <a:buClr>
                <a:srgbClr val="00A1E4"/>
              </a:buClr>
              <a:buFont typeface="Wingdings" pitchFamily="2" charset="2"/>
              <a:buNone/>
            </a:pPr>
            <a:r>
              <a:rPr lang="en-US" dirty="0">
                <a:solidFill>
                  <a:srgbClr val="000000"/>
                </a:solidFill>
                <a:latin typeface="Candara"/>
                <a:cs typeface="Arial" pitchFamily="34" charset="0"/>
              </a:rPr>
              <a:t>&lt;Control-u&gt;	              Half page backward</a:t>
            </a:r>
          </a:p>
          <a:p>
            <a:pPr marL="296863" indent="-296863">
              <a:lnSpc>
                <a:spcPts val="4000"/>
              </a:lnSpc>
              <a:buClr>
                <a:srgbClr val="00A1E4"/>
              </a:buClr>
              <a:buFontTx/>
              <a:buChar char="•"/>
            </a:pPr>
            <a:endParaRPr lang="en-US" dirty="0">
              <a:solidFill>
                <a:srgbClr val="000000"/>
              </a:solidFill>
              <a:latin typeface="Candara"/>
              <a:cs typeface="Arial"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952a6df7-b138-4f89-9bc4-e7a874ea3254"/>
    <ds:schemaRef ds:uri="2f97db09-5c4b-4100-bb6d-ec1543f49c01"/>
  </ds:schemaRefs>
</ds:datastoreItem>
</file>

<file path=customXml/itemProps3.xml><?xml version="1.0" encoding="utf-8"?>
<ds:datastoreItem xmlns:ds="http://schemas.openxmlformats.org/officeDocument/2006/customXml" ds:itemID="{C22781D2-68F6-448C-BEF1-228480328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3832</TotalTime>
  <Words>1647</Words>
  <Application>Microsoft Office PowerPoint</Application>
  <PresentationFormat>On-screen Show (4:3)</PresentationFormat>
  <Paragraphs>377</Paragraphs>
  <Slides>25</Slides>
  <Notes>25</Notes>
  <HiddenSlides>1</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2</vt:i4>
      </vt:variant>
      <vt:variant>
        <vt:lpstr>Slide Titles</vt:lpstr>
      </vt:variant>
      <vt:variant>
        <vt:i4>25</vt:i4>
      </vt:variant>
    </vt:vector>
  </HeadingPairs>
  <TitlesOfParts>
    <vt:vector size="39" baseType="lpstr">
      <vt:lpstr>Verdana</vt:lpstr>
      <vt:lpstr>Georgia</vt:lpstr>
      <vt:lpstr>Candara</vt:lpstr>
      <vt:lpstr>Trebuchet MS</vt:lpstr>
      <vt:lpstr>Times New Roman</vt:lpstr>
      <vt:lpstr>Wingdings</vt:lpstr>
      <vt:lpstr>Arial</vt:lpstr>
      <vt:lpstr>Calibri</vt:lpstr>
      <vt:lpstr>Capgemini 2017_Cover slides</vt:lpstr>
      <vt:lpstr>Section slides</vt:lpstr>
      <vt:lpstr>Content Layouts</vt:lpstr>
      <vt:lpstr>Content and Image Layouts</vt:lpstr>
      <vt:lpstr>Document</vt:lpstr>
      <vt:lpstr>think-cell Slide</vt:lpstr>
      <vt:lpstr>UNIX</vt:lpstr>
      <vt:lpstr>Lesson Objectives</vt:lpstr>
      <vt:lpstr>Lesson Objectives</vt:lpstr>
      <vt:lpstr>5.1: Modes of Vi Editor Introduction</vt:lpstr>
      <vt:lpstr>5.2: Input Mode Commands Contents</vt:lpstr>
      <vt:lpstr>Contents (contd..)</vt:lpstr>
      <vt:lpstr>5.3: Vi Editor – Save &amp; Quit Description</vt:lpstr>
      <vt:lpstr>5.4: Navigation Commands Overview</vt:lpstr>
      <vt:lpstr>5.5: Paging Functions Details</vt:lpstr>
      <vt:lpstr>5.6: Search and Repeat Commands Details</vt:lpstr>
      <vt:lpstr>5.7: Vi Editor – Other Features    Using set command</vt:lpstr>
      <vt:lpstr>5.7: Vi Editor – Other Features  Details</vt:lpstr>
      <vt:lpstr>5.8: SED – Introduction to SED</vt:lpstr>
      <vt:lpstr>5.9: SED Commands  Invoking SED using Command Line</vt:lpstr>
      <vt:lpstr>5.9: SED Commands  Invoking SED using script file</vt:lpstr>
      <vt:lpstr>5.9: SED Commands  Substitute Command</vt:lpstr>
      <vt:lpstr>5.9: SED Commands  Multiple Instructions in SED Command</vt:lpstr>
      <vt:lpstr>5.9: SED Commands  Other options</vt:lpstr>
      <vt:lpstr>5.9: SED Commands  Other options</vt:lpstr>
      <vt:lpstr>5.9: SED Commands  More Commands</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158</cp:revision>
  <dcterms:created xsi:type="dcterms:W3CDTF">2012-05-18T02:59:15Z</dcterms:created>
  <dcterms:modified xsi:type="dcterms:W3CDTF">2018-06-11T08:42:31Z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